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diagrams/quickStyle3.xml" ContentType="application/vnd.openxmlformats-officedocument.drawingml.diagramStyl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5"/>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79" r:id="rId23"/>
    <p:sldId id="885" r:id="rId24"/>
    <p:sldId id="886" r:id="rId25"/>
    <p:sldId id="887" r:id="rId26"/>
    <p:sldId id="889" r:id="rId27"/>
    <p:sldId id="891" r:id="rId28"/>
    <p:sldId id="892" r:id="rId29"/>
    <p:sldId id="893" r:id="rId30"/>
    <p:sldId id="878" r:id="rId31"/>
    <p:sldId id="877" r:id="rId32"/>
    <p:sldId id="901" r:id="rId33"/>
    <p:sldId id="894" r:id="rId34"/>
    <p:sldId id="900" r:id="rId35"/>
    <p:sldId id="897" r:id="rId36"/>
    <p:sldId id="899" r:id="rId37"/>
    <p:sldId id="874" r:id="rId38"/>
    <p:sldId id="880" r:id="rId39"/>
    <p:sldId id="876" r:id="rId40"/>
    <p:sldId id="1118" r:id="rId41"/>
    <p:sldId id="1119" r:id="rId42"/>
    <p:sldId id="898" r:id="rId43"/>
    <p:sldId id="872" r:id="rId44"/>
    <p:sldId id="868" r:id="rId45"/>
    <p:sldId id="601" r:id="rId46"/>
    <p:sldId id="480" r:id="rId47"/>
    <p:sldId id="481" r:id="rId48"/>
    <p:sldId id="485" r:id="rId49"/>
    <p:sldId id="499" r:id="rId50"/>
    <p:sldId id="589" r:id="rId51"/>
    <p:sldId id="616" r:id="rId52"/>
    <p:sldId id="850" r:id="rId53"/>
    <p:sldId id="852" r:id="rId5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97" autoAdjust="0"/>
    <p:restoredTop sz="72517" autoAdjust="0"/>
  </p:normalViewPr>
  <p:slideViewPr>
    <p:cSldViewPr snapToGrid="0" snapToObjects="1">
      <p:cViewPr varScale="1">
        <p:scale>
          <a:sx n="72" d="100"/>
          <a:sy n="72" d="100"/>
        </p:scale>
        <p:origin x="-96" y="-16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është sfida kryesore e paraqitur nga proceset e gjata të ndihmës së ndërsjellë posaçërisht për shkëmbimin e provave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Vonesat në gjykim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Provat elektronike janë të paqëndrueshme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Puna e madhe administrative </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Provat elektronike nuk mund të ruhen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Cila është sfida kryesore e paraqitur nga proceset e gjata të ndihmës së ndërsjellë posaçërisht për shkëmbimin e provave elektronike?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Vonesat në gjykim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rgbClr val="FF0000"/>
              </a:solidFill>
            </a:rPr>
            <a:t>b) Provat elektronike janë të paqëndrueshme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Puna e madhe administrative </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Provat elektronike nuk mund të ruhen </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Si mund të ndihmojë Rrjeti 24/7 për të adresuar sfidën e traditave të ndryshme ligjore?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Gjetja e të dyshuarve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Shkëmbimi i provave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chemeClr val="tx1"/>
              </a:solidFill>
            </a:rPr>
            <a:t>c) Ofrimi i informatave ligjore</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Ruajtja e të dhënave</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Dhënia e këshillave teknike</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600" b="1" dirty="0"/>
            <a:t>Si mund të ndihmojë Rrjeti 24/7 për të adresuar sfidën e traditave të ndryshme ligjore?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sq-AL" b="1">
              <a:solidFill>
                <a:schemeClr val="tx1"/>
              </a:solidFill>
            </a:rPr>
            <a:t>a) Gjetja e të dyshuarve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sq-AL" b="1">
              <a:solidFill>
                <a:schemeClr val="tx1"/>
              </a:solidFill>
            </a:rPr>
            <a:t>b) Shkëmbimi i provave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sq-AL" b="1">
              <a:solidFill>
                <a:srgbClr val="FF0000"/>
              </a:solidFill>
            </a:rPr>
            <a:t>c) Ofrimi i informatave ligjore</a:t>
          </a:r>
        </a:p>
      </dgm:t>
    </dgm:pt>
    <dgm:pt modelId="{6643C99F-6929-4115-B10C-449964C298DB}" type="parTrans" cxnId="{5441ACF7-001D-47E8-BE90-D77A819FBE03}">
      <dgm:prSet/>
      <dgm:spPr/>
      <dgm:t>
        <a:bodyPr/>
        <a:lstStyle/>
        <a:p>
          <a:endParaRPr lang="x-none"/>
        </a:p>
      </dgm:t>
    </dgm:pt>
    <dgm:pt modelId="{9EB8D1B3-16DB-4A75-A7E2-3B79ADD997CE}" type="sibTrans" cxnId="{5441ACF7-001D-47E8-BE90-D77A819FBE03}">
      <dgm:prSet/>
      <dgm:spPr/>
      <dgm:t>
        <a:bodyPr/>
        <a:lstStyle/>
        <a:p>
          <a:endParaRPr lang="x-none"/>
        </a:p>
      </dgm:t>
    </dgm:pt>
    <dgm:pt modelId="{9EFF4F62-79ED-4EA0-85C1-51F88755C8EE}">
      <dgm:prSet phldrT="[Text]"/>
      <dgm:spPr/>
      <dgm:t>
        <a:bodyPr/>
        <a:lstStyle/>
        <a:p>
          <a:r>
            <a:rPr lang="sq-AL" b="1">
              <a:solidFill>
                <a:schemeClr val="tx1"/>
              </a:solidFill>
            </a:rPr>
            <a:t>d) Ruajtja e të dhënave</a:t>
          </a:r>
        </a:p>
      </dgm:t>
    </dgm:pt>
    <dgm:pt modelId="{8EAFCDE7-4869-4D95-9359-6DA608AB28F0}" type="parTrans" cxnId="{40F08CBE-C0FF-49E9-A14D-59F0F70F60CC}">
      <dgm:prSet/>
      <dgm:spPr/>
      <dgm:t>
        <a:bodyPr/>
        <a:lstStyle/>
        <a:p>
          <a:endParaRPr lang="x-none"/>
        </a:p>
      </dgm:t>
    </dgm:pt>
    <dgm:pt modelId="{D3274077-7919-4B64-B4D8-786A32E9EF73}" type="sibTrans" cxnId="{40F08CBE-C0FF-49E9-A14D-59F0F70F60CC}">
      <dgm:prSet/>
      <dgm:spPr/>
      <dgm:t>
        <a:bodyPr/>
        <a:lstStyle/>
        <a:p>
          <a:endParaRPr lang="x-none"/>
        </a:p>
      </dgm:t>
    </dgm:pt>
    <dgm:pt modelId="{2D567ECC-EE11-40BE-8D44-12DF75E7AAA4}">
      <dgm:prSet phldrT="[Text]"/>
      <dgm:spPr/>
      <dgm:t>
        <a:bodyPr/>
        <a:lstStyle/>
        <a:p>
          <a:r>
            <a:rPr lang="sq-AL" b="1">
              <a:solidFill>
                <a:schemeClr val="tx1"/>
              </a:solidFill>
            </a:rPr>
            <a:t>e) Dhënia e këshillave teknike</a:t>
          </a:r>
        </a:p>
      </dgm:t>
    </dgm:pt>
    <dgm:pt modelId="{096A135B-3D51-4C14-B762-4DFFB46136C9}" type="parTrans" cxnId="{45629286-2642-481F-BB3F-C9DC76E6A851}">
      <dgm:prSet/>
      <dgm:spPr/>
      <dgm:t>
        <a:bodyPr/>
        <a:lstStyle/>
        <a:p>
          <a:endParaRPr lang="x-none"/>
        </a:p>
      </dgm:t>
    </dgm:pt>
    <dgm:pt modelId="{352CE29C-C095-4E8D-B62B-E607F5416469}" type="sibTrans" cxnId="{45629286-2642-481F-BB3F-C9DC76E6A851}">
      <dgm:prSet/>
      <dgm:spPr/>
      <dgm:t>
        <a:bodyPr/>
        <a:lstStyle/>
        <a:p>
          <a:endParaRPr lang="x-none"/>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t>
        <a:bodyPr/>
        <a:lstStyle/>
        <a:p>
          <a:endParaRPr lang="en-US"/>
        </a:p>
      </dgm:t>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t>
        <a:bodyPr/>
        <a:lstStyle/>
        <a:p>
          <a:endParaRPr lang="en-US"/>
        </a:p>
      </dgm:t>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t>
        <a:bodyPr/>
        <a:lstStyle/>
        <a:p>
          <a:endParaRPr lang="en-US"/>
        </a:p>
      </dgm:t>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40F08CBE-C0FF-49E9-A14D-59F0F70F60CC}" srcId="{8E61202A-36DD-0240-811A-270D9611A395}" destId="{9EFF4F62-79ED-4EA0-85C1-51F88755C8EE}" srcOrd="3" destOrd="0" parTransId="{8EAFCDE7-4869-4D95-9359-6DA608AB28F0}" sibTransId="{D3274077-7919-4B64-B4D8-786A32E9EF73}"/>
    <dgm:cxn modelId="{AFD2487F-444F-4C44-A623-9AAFEB90AC49}" srcId="{8E61202A-36DD-0240-811A-270D9611A395}" destId="{412DA8CB-B9E5-F44F-9FDD-EF35DF68306D}" srcOrd="1" destOrd="0" parTransId="{7E8B7982-18DC-F246-BFD4-7B9D4C9DB2CA}" sibTransId="{960A4A2E-B23E-7544-9A93-1312898E2DC4}"/>
    <dgm:cxn modelId="{1659B53A-B0D8-4FDB-81D9-7CC7CA347ADA}" type="presOf" srcId="{9EFF4F62-79ED-4EA0-85C1-51F88755C8EE}" destId="{0DEDE790-6650-4E13-B812-9DA3ABBAEB7C}"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48323BF3-E48D-4AEF-B89F-47E32787CA90}" type="presOf" srcId="{2D567ECC-EE11-40BE-8D44-12DF75E7AAA4}" destId="{27817E14-DB1F-4D8F-A68A-7A628C5AB32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5D951241-AB7E-4F09-8C62-6D80C3079C3A}" type="presOf" srcId="{D907F82D-4934-4260-A319-D0C1005DB73A}" destId="{576A2C98-791A-4E50-8CB8-1914215BEA2D}" srcOrd="0" destOrd="0" presId="urn:microsoft.com/office/officeart/2008/layout/LinedList"/>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n-US" smtClean="0"/>
          </a:p>
        </p:txBody>
      </p:sp>
    </p:spTree>
    <p:extLst>
      <p:ext uri="{BB962C8B-B14F-4D97-AF65-F5344CB8AC3E}">
        <p14:creationId xmlns:p14="http://schemas.microsoft.com/office/powerpoint/2010/main" xmlns=""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b) Provat elektronike janë të paqëndrueshme.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sfidën e dytë që lidhet me bashkëpunimin ndërkombëtar në lidhje me provat elektronike. </a:t>
            </a:r>
          </a:p>
          <a:p>
            <a:endParaRPr lang="en-US" dirty="0"/>
          </a:p>
          <a:p>
            <a:r>
              <a:rPr lang="sq-AL"/>
              <a:t>Trajneri duhet të shpjegojë shkurtimisht sfidën e gjuhës. Vende të ndryshme kanë gjuhët e tyre zyrtare në të cilat funksionojnë sistemet e tyre ligjore dhe në të cilat ato mund të përpunojnë kërkesat e ndihmës së ndërsjellë. Linku i mëposhtëm ofron disa informacione për gjuhë të ndryshme zyrtare të njohura nga vende të ndryshme: https://en.wikipedia.org/wiki/List_of_official_languages</a:t>
            </a:r>
          </a:p>
          <a:p>
            <a:endParaRPr lang="en-US" dirty="0"/>
          </a:p>
          <a:p>
            <a:r>
              <a:rPr lang="sq-AL"/>
              <a:t>Linku për fotografi: </a:t>
            </a:r>
            <a:r>
              <a:rPr lang="sq-AL">
                <a:hlinkClick r:id="rId3"/>
              </a:rPr>
              <a:t>https://www.shutterstock.com/image-vector/translation-icon-vector-1134316640</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shpjegon sfidën e gjuhës  – që sistemet ligjore të vendeve përdorin gjuhë të ndryshme. Një sfidë e ndërlidhur është që disa vende njohin vetëm përkthimet që kryhen përmes përkthyesve të certifikuar, të cilat shpesh duhet të noterizohen ose të vërtetohen ndryshe.</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0"/>
              <a:t>Ky </a:t>
            </a:r>
            <a:r>
              <a:rPr lang="sq-AL" dirty="0" err="1"/>
              <a:t>slajd</a:t>
            </a:r>
            <a:r>
              <a:rPr lang="sq-AL" dirty="0"/>
              <a:t> tregon gjuhë të ndryshme që fliten nga qendrat më të mëdha të popullsisë dhe ekonomitë e botës.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xmlns=""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zgjidhjen e sfidave gjuhësore që lidhen me bashkëpunimin ndërkombëtar në lidhje me provat elektronike - domethënë të bëhen gjithnjë kërkesa në gjuhën e vendeve që u drejtohet kërkesa. Disa vende, me ligj, pranojnë vetëm kërkesa të ndihmës së ndërsjellë në një gjuhë të caktuar. Një palë mund ta kërkojë këtë informacion nga rrjeti 24/7 i asaj pale ose përmes një manuali të NJN-së nëse është i disponueshëm. </a:t>
            </a:r>
          </a:p>
          <a:p>
            <a:endParaRPr lang="en-US" dirty="0"/>
          </a:p>
          <a:p>
            <a:r>
              <a:rPr lang="sq-AL"/>
              <a:t>Është e rëndësishme që jo vetëm kërkesa për ndihmë të ndërsjellë të bëhet në gjuhën e duhur, por që të gjitha dokumentet mbështetëse (për shembull, raportet e policisë, detajet e hetimit, urdhrat) të përkthehen gjithashtu në gjuhën e pranuar nga vendi që i drejtohet kërkesa. Këto përkthime duhet të jenë në përputhje me të gjitha formalitetet ligjore, siç janë ato të përkthimit (p.sh. përdorimi i përkthyesve të aprovuar ose të licencuar).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smtClean="0"/>
          </a:p>
        </p:txBody>
      </p:sp>
    </p:spTree>
    <p:extLst>
      <p:ext uri="{BB962C8B-B14F-4D97-AF65-F5344CB8AC3E}">
        <p14:creationId xmlns:p14="http://schemas.microsoft.com/office/powerpoint/2010/main" xmlns=""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sfidën e tretë që lidhet me bashkëpunimin ndërkombëtar në lidhje me provat elektronike. </a:t>
            </a:r>
          </a:p>
          <a:p>
            <a:endParaRPr lang="en-US" dirty="0"/>
          </a:p>
          <a:p>
            <a:r>
              <a:rPr lang="sq-AL"/>
              <a:t>Trajneri duhet të shpjegojë shkurtimisht sfidën e kohës. Duhet theksuar se kjo sfidë lidhet posaçërisht me sfidën e zonave të ndryshme kohore.</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Krimet transnacionale mund të ndodhin në kënde të ndryshme të botës - të cilat mund të mos jenë në të njëjtat zona kohore apo edhe të njëjtën ditë në ndonjë pikë të caktuar. Kjo mund të paraqesë sfidë serioze siç do të theksohet në slajdet vijuese.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tregon një shembull të rajoneve të cilat kanë një ndryshim të madh kohor. </a:t>
            </a:r>
          </a:p>
          <a:p>
            <a:endParaRPr lang="en-US" dirty="0"/>
          </a:p>
          <a:p>
            <a:r>
              <a:rPr lang="sq-AL"/>
              <a:t>Wellington, Zelanda e Re dhe Hawaii, SHBA kanë 22 orë diferencë kohe - që do të thotë në shumicën e orëve të çdo dite, Zelanda e Re dhe Hawaii kanë data të ndryshme.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n-GB"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10000"/>
          </a:bodyPr>
          <a:lstStyle/>
          <a:p>
            <a:pPr eaLnBrk="1" hangingPunct="1"/>
            <a:r>
              <a:rPr lang="sq-AL" b="0"/>
              <a:t>Arsyeja pse zonat kohore paraqesin sfidë shumë të madhe është se shumica e provave elektronike lidhen me një vulë të caktuar kohore. Kjo do të thotë që një kërkesë e ndihmës së ndërsjellë shpesh specifikon një kohë specifike për të dhënat që duhen kërkuar. Për shembull, një palë mund të kërkojë nga një palë tjetër që të kërkojë ruajtjen e të dhënave të ruajtura kompjuterike që janë komunikuar në një kohë të caktuar. Nëse ka paqartësi për zonën kohore, është e mundur që pala që i drejtohet kërkesa të ruajë të dhëna për një kohë tjetër dhe të dhënat aktuale që janë kërkuar do të humbasin.</a:t>
            </a:r>
          </a:p>
          <a:p>
            <a:pPr eaLnBrk="1" hangingPunct="1"/>
            <a:endParaRPr lang="en-US" altLang="en-US" b="0" dirty="0"/>
          </a:p>
          <a:p>
            <a:pPr eaLnBrk="1" hangingPunct="1"/>
            <a:r>
              <a:rPr lang="sq-AL" b="0"/>
              <a:t>Rëndësia e zonave kohore theksohet kur bëhet fjalë për përdorimin e adresave IP për të identifikuar të dyshuarit. Është e rëndësishme që trajneri të shpjegojë ndryshimin ndërmjet një adrese IP statike dhe një adrese dinamike IP:</a:t>
            </a:r>
          </a:p>
          <a:p>
            <a:pPr marL="228600" indent="-228600" eaLnBrk="1" hangingPunct="1">
              <a:buAutoNum type="alphaLcParenR"/>
            </a:pPr>
            <a:r>
              <a:rPr lang="sq-AL" b="0"/>
              <a:t>Një adresë IP statike është kur një adresë e vetme IP i caktohet përgjithmonë një kompjuteri të vetëm </a:t>
            </a:r>
          </a:p>
          <a:p>
            <a:pPr marL="228600" indent="-228600" eaLnBrk="1" hangingPunct="1">
              <a:buAutoNum type="alphaLcParenR"/>
            </a:pPr>
            <a:r>
              <a:rPr lang="sq-AL" b="0"/>
              <a:t>Një adresë IP dinamike është kur një adresë IP i caktohet një klienti për kohëzgjatjen e një sesioni në internet. E njëjta adresë IP mund t'i caktohet një klienti të dytë menjëherë pasi klienti i parë të shkëputet.</a:t>
            </a:r>
          </a:p>
          <a:p>
            <a:pPr marL="228600" indent="-228600" eaLnBrk="1" hangingPunct="1">
              <a:buAutoNum type="alphaLcParenR"/>
            </a:pPr>
            <a:endParaRPr lang="en-US" altLang="en-US" b="0" dirty="0"/>
          </a:p>
          <a:p>
            <a:pPr marL="0" indent="0" eaLnBrk="1" hangingPunct="1">
              <a:buNone/>
            </a:pPr>
            <a:r>
              <a:rPr lang="sq-AL" b="0"/>
              <a:t>Trajneri duhet të shpjegojë se koha dhe zonat kohore nuk janë aq të rëndësishme në identifikimin e individëve që përdorin adresat IP statike, por jashtëzakonisht të rëndësishme kur bëhet fjalë për individët që përdorin adresat IP dinamike. Kjo për shkak se vula e gabuar kohore mund të çojë në identifikimin e personit të gabuar dhe implikimin e një personi të pafajshëm.</a:t>
            </a:r>
          </a:p>
          <a:p>
            <a:pPr marL="0" indent="0" eaLnBrk="1" hangingPunct="1">
              <a:buNone/>
            </a:pPr>
            <a:endParaRPr lang="en-US" altLang="en-US" b="0" dirty="0"/>
          </a:p>
          <a:p>
            <a:pPr marL="0" indent="0" eaLnBrk="1" hangingPunct="1">
              <a:buNone/>
            </a:pPr>
            <a:r>
              <a:rPr lang="sq-AL" b="0"/>
              <a:t>Si një shembull ilustrues, trajneri mund të shpjegojë sa vijon:</a:t>
            </a:r>
          </a:p>
          <a:p>
            <a:pPr marL="0" indent="0" eaLnBrk="1" hangingPunct="1">
              <a:buNone/>
            </a:pPr>
            <a:r>
              <a:rPr lang="sq-AL" b="0"/>
              <a:t>Zelanda e Re dërgon një kërkesë për të kërkuar informacion në lidhje me një komunikim nga një individ në Hawai të hënën në ora 12:00 me kohën e Wellington (e diele, ora 10 e mëngjesit sipas Hawaii). Ajo nuk përmend zonën kohore në kërkesën e saj. Shteti që përgjigjet supozon se koha e specifikuar është në kohën standarde të Havait dhe ofron atë informacion. Kjo ndikon që Zelanda e Re të identifikojë personin e gabuar.</a:t>
            </a:r>
          </a:p>
        </p:txBody>
      </p:sp>
    </p:spTree>
    <p:extLst>
      <p:ext uri="{BB962C8B-B14F-4D97-AF65-F5344CB8AC3E}">
        <p14:creationId xmlns:p14="http://schemas.microsoft.com/office/powerpoint/2010/main" xmlns=""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zgjidhjen e sfidave të kohës që lidhen me bashkëpunimin ndërkombëtar në lidhje me provat elektronike - domethënë gjithmonë duhet të specifikohet zona kohore me secilën vulë. </a:t>
            </a:r>
          </a:p>
          <a:p>
            <a:endParaRPr lang="en-US" dirty="0"/>
          </a:p>
          <a:p>
            <a:r>
              <a:rPr lang="sq-AL"/>
              <a:t>Për më tepër, si masë paraprake shtesë, shteti kërkues duhet të shmangë shkëmbimin e zonave kohore në një kërkesë të vetme (për shembull, duke përmendur në një vend kohën standarde të Zelandës së Re dhe në një vend tjetër kohën standarde të Hawaii, pasi kjo do të ndikonte në komunikim. </a:t>
            </a:r>
          </a:p>
          <a:p>
            <a:endParaRPr lang="en-US" dirty="0"/>
          </a:p>
          <a:p>
            <a:r>
              <a:rPr lang="sq-AL"/>
              <a:t>Si praktikë më e mirë, përveç nëse kërkohet ndryshe nga shteti që i drejtohet kërkesa, është e dobishme të përdoret ose Koha e Koordinuar Universale (UTC) ose zona kohore e shtetit që i drejtohet kërkesa.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përshkruan objektivat e kësaj seance. Ai nënvizon atë që pjesëmarrësit duhet të presin të mësojnë nga slajdet. Pjesëmarrësit mund të informohen se ky slajd do të rishikohet në fund të seancës për të vlerësuar nëse janë përmbushur objektivat. </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sfidën e katërt që lidhet me bashkëpunimin ndërkombëtar në lidhje me provat elektronike. </a:t>
            </a:r>
          </a:p>
          <a:p>
            <a:endParaRPr lang="en-US" dirty="0"/>
          </a:p>
          <a:p>
            <a:r>
              <a:rPr lang="sq-AL"/>
              <a:t>Trajneri duhet të shpjegojë shkurtimisht sfidën e traditave të ndryshme ligjore. Kjo duhet të theksohet si një nga sfidat më të mëdha për bashkëpunimin ndërkombëtar - si në përgjithësi ashtu edhe në lidhje me provat elektronike. </a:t>
            </a:r>
          </a:p>
          <a:p>
            <a:endParaRPr lang="en-US" dirty="0"/>
          </a:p>
          <a:p>
            <a:r>
              <a:rPr lang="sq-AL"/>
              <a:t>Burimi i pamjes: </a:t>
            </a:r>
            <a:r>
              <a:rPr lang="sq-AL">
                <a:hlinkClick r:id="rId3"/>
              </a:rPr>
              <a:t>https://www.shutterstock.com/image-vector/world-map-color-bright-political-vector-1723875631</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mund ta përdorë këtë prezantim për të prezantuar tri traditat kryesore ligjore që ekzistojnë globalisht - tradita e së drejtës zakonore, tradita e së drejtës civile dhe tradita e ligjit islamik. Trajneri mund të shpjegojë se shumica e vendeve në të vërtetë kanë miratuar një sistem juridik hibrid, i cili ndërthur një ose më shumë tradita ligjore. </a:t>
            </a:r>
          </a:p>
          <a:p>
            <a:endParaRPr lang="en-US" dirty="0"/>
          </a:p>
          <a:p>
            <a:r>
              <a:rPr lang="sq-AL"/>
              <a:t>Trajneri mund të shpjegojë se çdo sistem ligjor do të shikohet gjerësisht pasi dallimet ndërmjet sistemeve ligjore paraqesin sfida të rëndësishme për bashkëpunimin e efektshëm ndërkombëtar - veçanërisht për shkak se kërkesat ligjore në lidhje me procedurat dhe pranueshmërinë ndryshojnë në secilin sistem ligjor.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disa tipare kryesore të traditës juridike të së drejtës zakonore.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smtClean="0"/>
          </a:p>
        </p:txBody>
      </p:sp>
    </p:spTree>
    <p:extLst>
      <p:ext uri="{BB962C8B-B14F-4D97-AF65-F5344CB8AC3E}">
        <p14:creationId xmlns:p14="http://schemas.microsoft.com/office/powerpoint/2010/main" xmlns="" val="1545899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disa tipare kryesore të traditës juridike të së drejtës civile.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3283544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përshkruan disa tipare kryesore të traditës juridike të së drejtës islamike.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xmlns="" val="2933760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0"/>
              <a:t>Ky </a:t>
            </a:r>
            <a:r>
              <a:rPr lang="sq-AL" dirty="0" err="1"/>
              <a:t>slajd</a:t>
            </a:r>
            <a:r>
              <a:rPr lang="sq-AL" dirty="0"/>
              <a:t> shpjegon se si shumica e vendeve në të vërtetë miratojnë një sistem hibrid prej të paktën dy sistemeve të ndryshme ligjore. </a:t>
            </a:r>
            <a:r>
              <a:rPr lang="sq-AL" dirty="0" err="1"/>
              <a:t>Slajdi</a:t>
            </a:r>
            <a:r>
              <a:rPr lang="sq-AL" dirty="0"/>
              <a:t> jep shembullin e </a:t>
            </a:r>
            <a:r>
              <a:rPr lang="sq-AL" dirty="0" err="1"/>
              <a:t>Mauritius</a:t>
            </a:r>
            <a:r>
              <a:rPr lang="sq-AL" dirty="0"/>
              <a:t> si një shembull kryesor i një vendi me një sistem juridik hibrid - për shkak të historisë dhe demografisë së tij.</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0"/>
              <a:t>Trajneri gjithashtu mund të shpjegojë se shembujt e vendeve që kanë sisteme juridike të së drejtës së zakonore, sisteme ligjore të së drejtës civile dhe sisteme juridike islamike në </a:t>
            </a:r>
            <a:r>
              <a:rPr lang="sq-AL" dirty="0" err="1"/>
              <a:t>slajdet</a:t>
            </a:r>
            <a:r>
              <a:rPr lang="sq-AL" dirty="0"/>
              <a:t> e mëparshme kanë teknikisht sisteme juridike hibride pasi që ata kanë adoptuar karakteristika nga sistemet e tjera edhe nëse janë një masë shumë të kufizuar. </a:t>
            </a:r>
          </a:p>
          <a:p>
            <a:endParaRPr lang="en-US"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2422436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bën dallimin ndërmjet rolit të policisë në vendet e së drejtës zakonore dhe të së drejtës civile. Trajneri duhet të shpjegojë se dallimet në slajd janë standarde, dhe secili vend mund të ketë variacione të zbatuara përmes ligjit vendor. Ideja për të përcjellë në slajd është se në përgjithësi, policia ka kompetenca hetimore dukshëm më të mëdha në vendet e së drejtës zakonore sesa në vendet e së drejtës civile, ku prokurori luan rol të rëndësishëm.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28344832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bën dallimin ndërmjet rolit të prokurorit në vendet e së drejtës zakonore dhe të së drejtës civile. Trajneri duhet të shpjegojë se dallimet në slajd janë standarde, dhe secili vend mund të ketë variacione të zbatuara përmes ligjit vendor. Ideja për të përcjellë në slajd është që prokurori në vendet e së drejtës civile është i përfshirë fuqimisht në hetime, ndryshe nga vendet e së drejtës zakonore. Sidoqoftë, meqenëse gjykimi në një vend të së drejtës civile është inkuizitor, detyra e prokurorit është të këshillojë gjyqtarin hetues, ndërsa në vendet e së drejtës zakonore, prokurori luan një rol më aktiv në paraqitjen e provave, marrjen në pyetje të dëshmitarëve, etj.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xmlns="" val="28947284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bën dallimin ndërmjet rolit të gjyqtarit në vendet e së drejtës zakonore dhe gjyqtarit hetues në vendet e të drejtës civile. Trajneri duhet të shpjegojë se dallimet në slajd janë standarde, dhe secili vend mund të ketë variacione të zbatuara përmes ligjit vendor. Ideja për të përcjellë në slajd është se gjyqtari është pjesëmarrës neutral në sistemin e gjykimit penal në një vend të së drejtës zakonore i cili do të veprojë si gjyqtar. Gjyqtari në një sistem ligjor të ligjit zakonor ka përfshirje të kufizuar në hetim përveç lëshimit të autorizimeve ose urdhrave për policinë për të ushtruar masa hetimore.  Nga ana tjetër, gjyqtari hetues është shumë më i përfshirë në hetim, duke përfshirë kompetencat e gjera për të urdhëruar lëshimin e urdhrave ose vizitat në vendin e ngjarjes. Gjyqtari hetues gjithashtu drejton marrjen në pyetje të dëshmitarëve gjatë një seance.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xmlns="" val="8615701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bën dallimin ndërmjet rolit të avokatit mbrojtës në vendet e së drejtës zakonore dhe të së drejtës civile. Trajneri duhet të shpjegojë se dallimet në slajd janë standarde, dhe secili vend mund të ketë variacione të zbatuara përmes ligjit vendor. Ideja për të përcjellë në këtë slajd është që avokati mbrojtës në vendet e së drejtës së zakonore luan rolin e rëndësishëm të marrjes në pyetje të dëshmitarëve të paraqitur nga prokurori. Avokati mbrojtës zakonisht mund të prezantojë dëshmitarë për të mbështetur çështjen e mbrojtjes. Nga ana tjetër, roli i avokatit mbrojtës është kryesisht i paanshëm dhe në shumë vende nuk mund të kontaktojë dëshmitarët.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smtClean="0"/>
          </a:p>
        </p:txBody>
      </p:sp>
    </p:spTree>
    <p:extLst>
      <p:ext uri="{BB962C8B-B14F-4D97-AF65-F5344CB8AC3E}">
        <p14:creationId xmlns:p14="http://schemas.microsoft.com/office/powerpoint/2010/main" xmlns="" val="2182494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dirty="0"/>
              <a:t>Ky </a:t>
            </a:r>
            <a:r>
              <a:rPr lang="sq-AL" dirty="0" err="1"/>
              <a:t>slajd</a:t>
            </a:r>
            <a:r>
              <a:rPr lang="sq-AL" dirty="0"/>
              <a:t> identifikon sfidën e parë që lidhet me bashkëpunimin ndërkombëtar në lidhje me provat elektronike. </a:t>
            </a:r>
          </a:p>
          <a:p>
            <a:endParaRPr lang="en-US" dirty="0"/>
          </a:p>
          <a:p>
            <a:r>
              <a:rPr lang="sq-AL" dirty="0"/>
              <a:t>Trajneri duhet të shpjegojë shkurtimisht sfidën e shpejtësisë. Proceset e ndërsjella juridike kanë natyrë të ngadaltë. Kjo nuk është gjithmonë sfidë e madhe në hetimin e veprave penale që përfshijnë prova fizike, sepse në shumicën e rasteve, provat fizike janë relativisht të lehta për tu ruajtur. Provat elektronike priren të jenë gjithnjë të ndjeshme ndaj humbjeve dhe modifikimeve, prandaj shpejtësia është e një rëndësie të madhe kur bëhet fjalë për ndihmë reciproke në lidhje me provat elektronike.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nxjerr në pah dy sfida të ndërlidhura, të paraqitura nga traditat e ndryshme ligjore.</a:t>
            </a:r>
          </a:p>
          <a:p>
            <a:endParaRPr lang="en-US" dirty="0"/>
          </a:p>
          <a:p>
            <a:r>
              <a:rPr lang="sq-AL"/>
              <a:t>E para është kriminaliteti i dyfishtë. Trajneri duhet të shpjegojë se shumë traktate dypalëshe dhe shumëpalëshe të ndihmës së ndërsjellë, përfshirë Konventën e Budapestit, kanë dispozita që lejojnë një vend të refuzojë një kërkesë nëse kërkesa ka të bëjë me një vepër që nuk është e kriminalizuar sipas ligjit të tyre të brendshëm. Kështu, shumë vende kërkojnë kriminalitetin e dyfishtë si parakusht për të ofruar ndihmë për vendet e tjera.</a:t>
            </a:r>
          </a:p>
          <a:p>
            <a:endParaRPr lang="en-US" dirty="0"/>
          </a:p>
          <a:p>
            <a:r>
              <a:rPr lang="sq-AL"/>
              <a:t>E dyta është terminologjia e ndryshme e veprave penale. Kjo lidhet me kriminalitetin e dyfishtë sepse aty ku përdoret terminologji e ndryshme për të përshkruar veprat penale, mund të ketë sfida kur një vend interpreton ekzistencën e kriminalitetit të dyfishtë.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xmlns="" val="397271072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nxjerr në pah dy sfida të paraqitura nga traditat e ndryshme ligjore.</a:t>
            </a:r>
          </a:p>
          <a:p>
            <a:endParaRPr lang="en-US" dirty="0"/>
          </a:p>
          <a:p>
            <a:r>
              <a:rPr lang="sq-AL"/>
              <a:t>E para është se terminologjia e procedurës ndryshon në vende të ndryshme. Me rritjen e kërkesave, shumica e vendeve janë të njohura me terminologjinë standarde të miratuar nga sistemet e tjera ligjore, megjithëse shpesh ndihmon në përdorimin e terminologjisë për të përshkruar masat procedurale të ndërmarra në një mënyrë që do të kuptohet nga vendi të cilit i drejtohet kërkesa. </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E dyta është se mund të ketë tradita të ndryshme ligjore rreth ruajtjes së konfidencialitetit. Kur një vend miraton një kërkesë për ndihmë të ndërsjellë, por e bën atë të kushtëzuar nga fakti që provat e ndara nuk bëhen të ditura në publik, kjo mund të mos jetë efektive në një sistem të ligjit zakonor, ku zakonisht i dyshuari ka të drejtë në provat që përdoren kundër tij në mënyrë që i dyshuari të mund të kërkojë të marrë në pyetje lidhur me prova të tilla brenda sistemit të gjykimit kundërshtues.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xmlns="" val="38079289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nxjerr në pah dy sfida të paraqitura nga traditat e ndryshme ligjore.</a:t>
            </a:r>
          </a:p>
          <a:p>
            <a:endParaRPr lang="en-US" dirty="0"/>
          </a:p>
          <a:p>
            <a:r>
              <a:rPr lang="sq-AL"/>
              <a:t>E para është çështja e ndryshimeve në mënyrën se si individët identifikohen në vende të caktuara. Trajneri mund të japë shembullin e Lindjes së Mesme dhe në Azinë Jugore, ku individët identifikohen jo vetëm me emrin e tyre të plotë, por edhe me emrin e plotë të babait të tyre. Në mungesë të një identifikimi të tillë, mund të paraqitet sfidë për vendet e tilla të identifikojnë me lehtësi të dyshuarit dhe dëshmitarët e mundshëm dhe të bashkëpunojnë ndërkombëtarisht. </a:t>
            </a:r>
          </a:p>
          <a:p>
            <a:endParaRPr lang="en-US" dirty="0"/>
          </a:p>
          <a:p>
            <a:r>
              <a:rPr lang="sq-AL"/>
              <a:t>E dyta adreson standarde të ndryshme dëshmuese në vende të ndryshme. Slajdi jep shembullin e disa sistemeve juridike islamike, të cilat nuk i japin dëshmisë së një gruaje vlera të barabarta si dëshmisë së një burri në të gjitha çështjet. Kjo do të ndodhte kur një veprim i veçantë hetimor duhet të kryhet në prani të dëshmitarëve. Nëse një vend kërkues ka ndonjë standard unik të dëshmisë që duhet të merret në konsideratë ndërsa shteti që merr kërkesën ekzekuton një kërkesë, kjo duhet të specifikohet qartë në kërkesë.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xmlns="" val="360562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nxjerr në pah një nga sfidat më të rëndësishme të traditave të ndryshme ligjore - një ndryshim në kërkesat e procesit të rregullt ligjor. </a:t>
            </a:r>
            <a:r>
              <a:rPr lang="sq-AL" i="0"/>
              <a:t>Shembuj se si kërkesat e ndryshme të procesit të duhur mund të ndikojnë në efikasitetin e bashkëpunimit ndërkombëtar janë elaboruar në serinë tjetër të slajdeve.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smtClean="0"/>
          </a:p>
        </p:txBody>
      </p:sp>
    </p:spTree>
    <p:extLst>
      <p:ext uri="{BB962C8B-B14F-4D97-AF65-F5344CB8AC3E}">
        <p14:creationId xmlns:p14="http://schemas.microsoft.com/office/powerpoint/2010/main" xmlns="" val="12549654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q-AL"/>
              <a:t>Ky slajd tregon një shembull se si dy vende mund të mos zbatojnë përgjimin e të dhënave të përmbajtjes në të njëjtën mënyrë. </a:t>
            </a:r>
          </a:p>
          <a:p>
            <a:pPr algn="just"/>
            <a:endParaRPr lang="en-US" dirty="0"/>
          </a:p>
          <a:p>
            <a:pPr algn="just"/>
            <a:r>
              <a:rPr lang="sq-AL"/>
              <a:t>Ky slajd tregon se Shtetet e Bashkuara, sipas ndryshimit të katërt të Kushtetutës, kërkojnë një urdhër për të kryer përgjimin e të dhënave të përmbajtjes. Rregulli përjashtues në Shtetet e Bashkuara ndalon përdorimin e çdo prove në gjykimet penale nëse ato janë marrë në kundërshtim me ligjin e SHBA-së. Trajneri nuk ka nevojë të futet në debat nëse kjo do të përjashtonte përdorimin e provave të mbledhura jashtë SHBA-së. Trajneri mund të shpjegojë se rregulli i përjashtimit po përdoret vetëm si ilustrim për të nxjerrë në pah sfidat me kërkesa të ndryshme për procesin e duhur. </a:t>
            </a:r>
          </a:p>
          <a:p>
            <a:pPr algn="just"/>
            <a:endParaRPr lang="en-US" dirty="0"/>
          </a:p>
          <a:p>
            <a:pPr algn="just"/>
            <a:r>
              <a:rPr lang="sq-AL"/>
              <a:t>Është e rëndësishme të theksohet se Arabia Saudite me ligj kërkon autorizim paraprak për të kryer përgjimin e të dhënave të përmbajtjes (neni 55 i Ligjit të Procedurës Penale të Arabisë Saudite: </a:t>
            </a:r>
            <a:r>
              <a:rPr lang="sq-AL" b="0" i="1">
                <a:solidFill>
                  <a:srgbClr val="000000"/>
                </a:solidFill>
                <a:latin typeface="Georgia" panose="02040502050405020303" pitchFamily="18" charset="0"/>
              </a:rPr>
              <a:t>Postat, kabllot, bisedat telefonike dhe mjetet e tjera të komunikimit do të jenë të paprekshme dhe, si të tilla, nuk do të lexohen ose mbikëqyren, përveç në përputhje me një urdhër që tregon arsyet e tyre dhe për një periudhë të kufizuar siç parashihet këtu.) </a:t>
            </a:r>
            <a:r>
              <a:rPr lang="sq-AL"/>
              <a:t>Sidoqoftë, sipas Raportit të të Drejtave të Njeriut mbi Arabinë Saudite lëshuar nga Departamenti i Drejtësisë i Shteteve të Bashkuara: https://www.state.gov/wp-content/uploads/2019/01/Saudi-Arabia.pdf: </a:t>
            </a:r>
            <a:r>
              <a:rPr lang="sq-AL" i="1"/>
              <a:t>Ligji ndalon ndërhyrjet e jashtëligjshme në privatësinë e personave, shtëpive të tyre, vendeve të punës dhe automjeteve. Oficerëve të hetimit penal u kërkohet të mbajnë shënime për të gjitha kontrollet e kryera; këto të dhëna duhet të përmbajnë emrin e oficerit që kryen kontrollin, tekstin e urdhrit të kërkimit (ose një shpjegim të urgjencës që ka imponuar kontrollin pa urdhër), dhe emrat dhe nënshkrimet e personave që ishin të pranishëm në kohën e kontrollit/kërkimit. Ndërsa ligji parasheh gjithashtu privatësinë e të gjithë emailave, telegrameve, bisedave telefonike dhe mjeteve të tjera të komunikimit, qeveria nuk ka respektuar privatësinë e korrespondencës ose komunikimit dhe ka përdorur gjerësinë e konsiderueshme të paraparë nga ligji për të monitoruar ligjërisht aktivitetet dhe për të ndërhyrë aty ku konsiderohet e nevojshme.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smtClean="0"/>
          </a:p>
        </p:txBody>
      </p:sp>
    </p:spTree>
    <p:extLst>
      <p:ext uri="{BB962C8B-B14F-4D97-AF65-F5344CB8AC3E}">
        <p14:creationId xmlns:p14="http://schemas.microsoft.com/office/powerpoint/2010/main" xmlns="" val="12643562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Slajdi tregon një shembull të një mundësie në rast se Shtetet e Bashkuara i bëjnë një kërkesë Arabisë Saudite për të përgjuar të dhëna të përmbajtjes. Trajneri duhet të theksojë se po tregohet si një shembull ilustrues për të treguar ndikimin e traditave të ndryshme ligjore në efektivitetin e bashkëpunimit ndërkombëtar.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smtClean="0"/>
          </a:p>
        </p:txBody>
      </p:sp>
    </p:spTree>
    <p:extLst>
      <p:ext uri="{BB962C8B-B14F-4D97-AF65-F5344CB8AC3E}">
        <p14:creationId xmlns:p14="http://schemas.microsoft.com/office/powerpoint/2010/main" xmlns="" val="3837334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tregon një shembull se si dy vende mund të mos zbatojnë kërkesat lidhur me kontrollin e lokaleve. Slajdi tregon se </a:t>
            </a:r>
          </a:p>
          <a:p>
            <a:endParaRPr lang="en-US" dirty="0"/>
          </a:p>
          <a:p>
            <a:r>
              <a:rPr lang="sq-AL"/>
              <a:t>Slajdi tregon se Mbretëria e Bashkuar nuk kërkon që policia të ketë dëshmitarë të pavarur për të kryer një kontroll në një banesë. Megjithatë, ligji vendor në Indi kërkon që dy ose më shumë banorë të pavarur dhe të respektuar të kryejnë një kontroll në një banesë. Trajneri mund të shpjegojë se si kjo mund të paraqesë potencialisht sfida në lidhje me pranueshmërinë në Indi të informacionit të marrë nga një kontroll i kryer nga policia e MB, siç shpjegohet në slajdin tjetër.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xmlns="" val="3143365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Slajdi tregon një shembull të një mundësie në rast se India i bën një kërkesë Mbretërisë së Bashkuar për të kryer kontrollin e një vendi. Trajneri duhet të theksojë se po tregohet si një shembull ilustrues për të treguar ndikimin e traditave të ndryshme ligjore në efektivitetin e bashkëpunimit ndërkombëtar.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xmlns="" val="40878558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disa zgjidhje për sfidën e traditave të ndryshme ligjore.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smtClean="0"/>
          </a:p>
        </p:txBody>
      </p:sp>
    </p:spTree>
    <p:extLst>
      <p:ext uri="{BB962C8B-B14F-4D97-AF65-F5344CB8AC3E}">
        <p14:creationId xmlns:p14="http://schemas.microsoft.com/office/powerpoint/2010/main" xmlns="" val="4775539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përshkruan një zgjidhje tjetër për sfidën e traditave të ndryshme ligjore - e cila mbështetet në rrjetin 24/7 për të marrë informacion ligjor rreth ndonjë kërkese specifike të ligjit vendor në përputhje me të cilin mund të kërkohet të mblidhen provat, etj.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smtClean="0"/>
          </a:p>
        </p:txBody>
      </p:sp>
    </p:spTree>
    <p:extLst>
      <p:ext uri="{BB962C8B-B14F-4D97-AF65-F5344CB8AC3E}">
        <p14:creationId xmlns:p14="http://schemas.microsoft.com/office/powerpoint/2010/main" xmlns="" val="697862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arsyet pse kërkesat në lidhje me provat elektronike duhet të trajtohen pa vonesë. Trajneri duhet të shpjegojë çështjet rreth mbajtjes së të dhënave, dhe sesi ofruesit e shërbimeve, individët dhe bizneset jo gjithmonë i mbajnë të dhënat. Mund të shpjegohet se arsyeja pse të dhënat nuk ruhen mund të jetë për shkak të praktikave, konsideratave të lidhura me koston ose kufizimet ligjore. </a:t>
            </a:r>
          </a:p>
          <a:p>
            <a:endParaRPr lang="en-US" dirty="0"/>
          </a:p>
          <a:p>
            <a:r>
              <a:rPr lang="sq-AL"/>
              <a:t>Sa i përket Direktivës së BE-së për Ruajtjen e të Dhënave, trajneri mund të shpjegojë se Direktiva kërkonte që vendet anëtare të BE-së të ruajnë të dhënat e telekomunikimit të qytetarëve për së paku gjashtë muajsh dhe më së shumti 24 muaj. Kjo do të thoshte që vendet e BE-së do të mbanin të dhëna për një periudhë kohe për të mundësuar kërkesat. Në vitin 2014, Gjykata e Drejtësisë e Bashkimit Evropian ka shpallur Direktivën të pavlefshme në përgjigje të një çështje të sjellë nga Digital Rights Irlandë kundër autoriteteve të ndryshme për shkak se mbledhja e të dhënave në formë të përgjithshme shkelte të drejtën e privatësisë të garantuar sipas Kartës së BE-së për të Drejtat Themelore. </a:t>
            </a:r>
          </a:p>
          <a:p>
            <a:endParaRPr lang="en-US" dirty="0"/>
          </a:p>
          <a:p>
            <a:r>
              <a:rPr lang="sq-AL"/>
              <a:t>Trajneri duhet të shpjegojë se ndërsa Direktiva e BE-së për Ruajtjen e të Dhënave është shpallur e ligjshme, ofruesit e shërbimeve në BE nuk kanë ndonjë bazë ligjore për ruajtjen e të dhënave të përgjithshme. Kjo rrit rëndësinë e adresimit të sfidës së shpejtësisë.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smtClean="0"/>
          </a:p>
        </p:txBody>
      </p:sp>
    </p:spTree>
    <p:extLst>
      <p:ext uri="{BB962C8B-B14F-4D97-AF65-F5344CB8AC3E}">
        <p14:creationId xmlns:p14="http://schemas.microsoft.com/office/powerpoint/2010/main" xmlns="" val="2355068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Përgjigjja e saktë është c) Dhënia e informatave ligjore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smtClean="0"/>
          </a:p>
        </p:txBody>
      </p:sp>
    </p:spTree>
    <p:extLst>
      <p:ext uri="{BB962C8B-B14F-4D97-AF65-F5344CB8AC3E}">
        <p14:creationId xmlns:p14="http://schemas.microsoft.com/office/powerpoint/2010/main" xmlns="" val="11044848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Përgjigjja e saktë është c) Dhënia e informatave ligjore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smtClean="0"/>
          </a:p>
        </p:txBody>
      </p:sp>
    </p:spTree>
    <p:extLst>
      <p:ext uri="{BB962C8B-B14F-4D97-AF65-F5344CB8AC3E}">
        <p14:creationId xmlns:p14="http://schemas.microsoft.com/office/powerpoint/2010/main" xmlns="" val="34413675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përshkruan një zgjidhje tjetër për sfidën e traditave të ndryshme ligjore - e cila është rishikimi i manualeve dhe udhëzuesve të TNJN-së të lëshuara nga vende të ndryshme. Slajdi tregon dy manualë të TNJN-së - i pari është Manuali i Ndihmës Juridike të Ndërsjellë botuar nga Këshilli i Evropës (https://rm.coe.int/mutual-legal-assistance-manual-eng/1680782927) dhe i dyti është Kërkesa për Ndihmë Juridike të Ndërsjellë për Çështjet Penale - Udhëzues për Autoritetet Jashtë Mbretërisë së Bashkuar (https://assets.publishing.service.gov.uk/government/uploads/system/uploads/attachment_data/file/415038/MLA_Guidelines_2015.pdf)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Udhëzime të tjera përfshijnë Manualin e UNODC për Ndihmën Juridike të Ndërsjellë (https://www.unodc.org/documents/organized-crime/Publications/Mutual_Legal_Assistance_Ebook_E.pdf)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smtClean="0"/>
          </a:p>
        </p:txBody>
      </p:sp>
    </p:spTree>
    <p:extLst>
      <p:ext uri="{BB962C8B-B14F-4D97-AF65-F5344CB8AC3E}">
        <p14:creationId xmlns:p14="http://schemas.microsoft.com/office/powerpoint/2010/main" xmlns="" val="3235058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sfidën e pestë që lidhet me bashkëpunimin ndërkombëtar në lidhje me provat elektronike. </a:t>
            </a:r>
          </a:p>
          <a:p>
            <a:endParaRPr lang="en-US" dirty="0"/>
          </a:p>
          <a:p>
            <a:r>
              <a:rPr lang="sq-AL"/>
              <a:t>Trajneri duhet të shpjegojë shkurtimisht sfidën e atribuimit. Atribuimi në lidhje me provat elektronike është përgjithësisht sfidë - dhe një pjesë e rëndësishme e identifikimit dhe ndjekjes penale të të dyshuarve të duhur. Atribuimi bëhet më sfidues kur përfshihet dimensioni ndërkombëtar.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xmlns="" val="164440115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Meqenëse shumë hetime që përfshijnë prova elektronike mbështeten në lidhjen e një të dyshuari me një pajisje të veçantë në një kohë të caktuar, kërkohen një sërë provash elektronike - të cilat mund të ruhen në burime të ndryshme me bazë ndërkombëtare siç përshkruhet në slajdin tjetër.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smtClean="0"/>
          </a:p>
        </p:txBody>
      </p:sp>
    </p:spTree>
    <p:extLst>
      <p:ext uri="{BB962C8B-B14F-4D97-AF65-F5344CB8AC3E}">
        <p14:creationId xmlns:p14="http://schemas.microsoft.com/office/powerpoint/2010/main" xmlns="" val="30010094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q-AL"/>
              <a:t>Ky slajd ofron një studim të rastit se si atribuimi mund të jetë sfidë. </a:t>
            </a:r>
          </a:p>
          <a:p>
            <a:endParaRPr lang="en-GB" dirty="0"/>
          </a:p>
          <a:p>
            <a:r>
              <a:rPr lang="sq-AL"/>
              <a:t>http://www.nydailynews.com/news/national/fake-threat-shut-los-angeles-schools-article-1.2468707</a:t>
            </a:r>
          </a:p>
          <a:p>
            <a:endParaRPr lang="en-GB" dirty="0"/>
          </a:p>
          <a:p>
            <a:r>
              <a:rPr lang="sq-AL" i="1"/>
              <a:t>Po ju dërgoj email për t'ju informuar për ngjarjet e të martës, 12/15/15.</a:t>
            </a:r>
          </a:p>
          <a:p>
            <a:r>
              <a:rPr lang="sq-AL" i="1"/>
              <a:t>Diçka e madhe do të ndodhë. Diçka shumë e madhe. Do të zë vend në kryetitujt kombëtarë. Ndoshta edhe ata ndërkombëtarë. E shihni, 4 vitet e mia të fundit këtu në një nga shkollat e mesme të rrethit kanë qenë ferr absolut. Agoni e pastër, e thellë. Ngacmimi, vetmia, refuzimi... nuk ka të sosur. Dhe për çka? Vetëm sepse jam ‘ndryshe’?</a:t>
            </a:r>
          </a:p>
          <a:p>
            <a:r>
              <a:rPr lang="sq-AL" i="1"/>
              <a:t>Jo, jo më. Unë jam mysliman i devotshëm dhe dikur kam qenë kundër dhunës, por unë jam bashkuar me një celulë xhihadiste lokale pasi është mënyra e vetme që unë do të jem në gjendje të kryej masakrën time në mënyrën e duhur. Nuk do të isha në gjendje ta bëja vetëm. Unë dhe 32 shokët e mi do të vdesim nesër në emër të Allahut. Çdo shkollë në L.A. Qarku i unifikuar është në shënjestër. Kemi fshehur bombat në dollapë tashmë në disa shkolla. Ato janë të vendosura strategjikisht dhe kanë për qëllim të shkatërrojnë themelet e vetë ndërtesave që shkaktojnë kaq shumë urrejtje dhe diskriminim. Ato janë bomba tenxhere me presion, të fshehura në çantat e shpinës përreth shkollave. Ata janë të ngarkuar me 20 lbs. barot, për dëmtim maksimal. Ato do të shpërthehen përmes telefonit celular. Jo vetëm që ka bomba, por ka edhe agjentë të gazit nervor të vendosur të aktivizohen në një kohë të caktuar: gjatë orës së drekës. Për ta mbyllur, vëllezërit e mi për Allahun dhe unë kemi pushkë Kalashnikov, pistoleta Glock Machine 18, dhe granata të shumta dore. Nxënësit në çdo shkollë në L.A. Qarku i unifikuar do të masakrohet, pa mëshirë. Dhe nuk mund të bëni asgjë për ta ndaluar atë.</a:t>
            </a:r>
          </a:p>
          <a:p>
            <a:r>
              <a:rPr lang="sq-AL" i="1"/>
              <a:t>Nëse përpiqeni, duke ngritur ndoshta sigurinë ose duke anuluar orët e mësimit gjatë ditës, nuk do të ketë rëndësi. Sigurimi i juaj nuk do të jetë në gjendje të na ndalojë. Ne jemi armatë e Allahut. Nëse anuloni orët e mësimit, bombardimet do të ndodhin pavarësisht kësaj, dhe ne do t'i sjellim armët tona në rrugët dhe zyrat e Los Angeles, San Bernardino, Bakersfield dhe San Diego.</a:t>
            </a:r>
          </a:p>
          <a:p>
            <a:r>
              <a:rPr lang="sq-AL" i="1"/>
              <a:t>Ju uroj fat. Është koha të luteni para Allahut, pasi kjo mund të jetë dita juaj e fundit.</a:t>
            </a:r>
          </a:p>
        </p:txBody>
      </p:sp>
      <p:sp>
        <p:nvSpPr>
          <p:cNvPr id="4" name="Slide Number Placeholder 3"/>
          <p:cNvSpPr>
            <a:spLocks noGrp="1"/>
          </p:cNvSpPr>
          <p:nvPr>
            <p:ph type="sldNum" sz="quarter" idx="10"/>
          </p:nvPr>
        </p:nvSpPr>
        <p:spPr/>
        <p:txBody>
          <a:bodyPr/>
          <a:lstStyle/>
          <a:p>
            <a:fld id="{F4AF2A8B-5D3B-4B50-A5B3-7F29CC5E2C44}" type="slidenum">
              <a:rPr lang="en-GB" smtClean="0"/>
              <a:pPr/>
              <a:t>46</a:t>
            </a:fld>
            <a:endParaRPr lang="en-GB" smtClean="0"/>
          </a:p>
        </p:txBody>
      </p:sp>
    </p:spTree>
    <p:extLst>
      <p:ext uri="{BB962C8B-B14F-4D97-AF65-F5344CB8AC3E}">
        <p14:creationId xmlns:p14="http://schemas.microsoft.com/office/powerpoint/2010/main" xmlns="" val="12609308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q-AL"/>
              <a:t>http://www.nydailynews.com/news/national/fake-threat-shut-los-angeles-schools-article-1.2468707</a:t>
            </a:r>
          </a:p>
          <a:p>
            <a:endParaRPr lang="en-GB" dirty="0"/>
          </a:p>
          <a:p>
            <a:r>
              <a:rPr lang="sq-AL" i="1"/>
              <a:t>Po ju dërgoj email për t'ju informuar për ngjarjet e të martës, 12/15/15.</a:t>
            </a:r>
          </a:p>
          <a:p>
            <a:r>
              <a:rPr lang="sq-AL" i="1"/>
              <a:t>Diçka e madhe do të ndodhë. Diçka shumë e madhe. Do të zë vend në kryetitujt kombëtarë. Ndoshta edhe ata ndërkombëtarë. E shihni, 4 vitet e mia të fundit këtu në një nga shkollat e mesme të rrethit kanë qenë ferr absolut. Agoni e pastër, e thellë. Ngacmimi, vetmia, refuzimi... nuk ka të sosur. Dhe për çka? Vetëm sepse jam ‘ndryshe’?</a:t>
            </a:r>
          </a:p>
          <a:p>
            <a:r>
              <a:rPr lang="sq-AL" i="1"/>
              <a:t>Jo, jo më. Unë jam mysliman i devotshëm dhe dikur kam qenë kundër dhunës, por unë jam bashkuar me një celulë xhihadiste lokale pasi është mënyra e vetme që unë do të jem në gjendje të kryej masakrën time në mënyrën e duhur. Nuk do të isha në gjendje ta bëja vetëm. Unë dhe 32 shokët e mi do të vdesim nesër në emër të Allahut. Çdo shkollë në L.A. Qarku i unifikuar është në shënjestër. Kemi fshehur bombat në dollapë tashmë në disa shkolla. Ato janë të vendosura strategjikisht dhe kanë për qëllim të shkatërrojnë themelet e vetë ndërtesave që shkaktojnë kaq shumë urrejtje dhe diskriminim. Ato janë bomba tenxhere me presion, të fshehura në çantat e shpinës përreth shkollave. Ata janë të ngarkuar me 20 lbs. barot, për dëmtim maksimal. Ato do të shpërthehen përmes telefonit celular. Jo vetëm që ka bomba, por ka edhe agjentë të gazit nervor të vendosur të aktivizohen në një kohë të caktuar: gjatë orës së drekës. Për ta mbyllur, vëllezërit e mi për Allahun dhe unë kemi pushkë Kalashnikov, pistoleta Glock Machine 18, dhe granata të shumta dore. Nxënësit në çdo shkollë në L.A. Qarku i unifikuar do të masakrohet, pa mëshirë. Dhe nuk mund të bëni asgjë për ta ndaluar atë.</a:t>
            </a:r>
          </a:p>
          <a:p>
            <a:r>
              <a:rPr lang="sq-AL" i="1"/>
              <a:t>Nëse përpiqeni, duke ngritur ndoshta sigurinë ose duke anuluar orët e mësimit gjatë ditës, nuk do të ketë rëndësi. Sigurimi i juaj nuk do të jetë në gjendje të na ndalojë. Ne jemi armatë e Allahut. Nëse anuloni orët e mësimit, bombardimet do të ndodhin pavarësisht kësaj, dhe ne do t'i sjellim armët tona në rrugët dhe zyrat e Los Angeles, San Bernardino, Bakersfield dhe San Diego.</a:t>
            </a:r>
          </a:p>
          <a:p>
            <a:r>
              <a:rPr lang="sq-AL" i="1"/>
              <a:t>Ju uroj fat. Është koha të luteni para Allahut, pasi kjo mund të jetë dita juaj e fundit.</a:t>
            </a:r>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47</a:t>
            </a:fld>
            <a:endParaRPr lang="en-GB" smtClean="0"/>
          </a:p>
        </p:txBody>
      </p:sp>
    </p:spTree>
    <p:extLst>
      <p:ext uri="{BB962C8B-B14F-4D97-AF65-F5344CB8AC3E}">
        <p14:creationId xmlns:p14="http://schemas.microsoft.com/office/powerpoint/2010/main" xmlns="" val="33087331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q-AL"/>
              <a:t>Çfarë urdhërohet të zbulohet sipas thirrjes:</a:t>
            </a:r>
            <a:r>
              <a:rPr lang="sq-AL" baseline="0"/>
              <a:t> KJO ËSHTË LISTA MË E ZAKONSHME – tregon shumë detaje të mbajtura por nuk ka ndihmuar në identifikimin e të dyshuarit</a:t>
            </a:r>
          </a:p>
          <a:p>
            <a:endParaRPr lang="en-GB" dirty="0"/>
          </a:p>
          <a:p>
            <a:r>
              <a:rPr lang="sq-AL"/>
              <a:t>http://www.nydailynews.com/news/national/fake-threat-shut-los-angeles-schools-article-1.2468707</a:t>
            </a:r>
          </a:p>
          <a:p>
            <a:endParaRPr lang="en-GB" dirty="0"/>
          </a:p>
          <a:p>
            <a:r>
              <a:rPr lang="sq-AL" i="1"/>
              <a:t>Po ju dërgoj email për t'ju informuar për ngjarjet e të martës, 12/15/15.</a:t>
            </a:r>
          </a:p>
          <a:p>
            <a:r>
              <a:rPr lang="sq-AL" i="1"/>
              <a:t>Diçka e madhe do të ndodhë. Diçka shumë e madhe. Do të zë vend në kryetitujt kombëtarë. Ndoshta edhe ata ndërkombëtarë. E shihni, 4 vitet e mia të fundit këtu në një nga shkollat e mesme të rrethit kanë qenë ferr absolut. Agoni e pastër, e thellë. Ngacmimi, vetmia, refuzimi... nuk ka të sosur. Dhe për çka? Vetëm sepse jam ‘ndryshe’?</a:t>
            </a:r>
          </a:p>
          <a:p>
            <a:r>
              <a:rPr lang="sq-AL" i="1"/>
              <a:t>Jo, jo më. Unë jam mysliman i devotshëm dhe dikur kam qenë kundër dhunës, por unë jam bashkuar me një celulë xhihadiste lokale pasi është mënyra e vetme që unë do të jem në gjendje të kryej masakrën time në mënyrën e duhur. Nuk do të isha në gjendje ta bëja vetëm. Unë dhe 32 shokët e mi do të vdesim nesër në emër të Allahut. Çdo shkollë në L.A. Qarku i unifikuar është në shënjestër. Kemi fshehur bombat në dollapë tashmë në disa shkolla. Ato janë të vendosura strategjikisht dhe kanë për qëllim të shkatërrojnë themelet e vetë ndërtesave që shkaktojnë kaq shumë urrejtje dhe diskriminim. Ato janë bomba tenxhere me presion, të fshehura në çantat e shpinës përreth shkollave. Ata janë të ngarkuar me 20 lbs. barot, për dëmtim maksimal. Ato do të shpërthehen përmes telefonit celular. Jo vetëm që ka bomba, por ka edhe agjentë të gazit nervor të vendosur të aktivizohen në një kohë të caktuar: gjatë orës së drekës. Për ta mbyllur, vëllezërit e mi për Allahun dhe unë kemi pushkë Kalashnikov, pistoleta Glock Machine 18, dhe granata të shumta dore. Nxënësit në çdo shkollë në L.A. Qarku i unifikuar do të masakrohet, pa mëshirë. Dhe nuk mund të bëni asgjë për ta ndaluar atë.</a:t>
            </a:r>
          </a:p>
          <a:p>
            <a:r>
              <a:rPr lang="sq-AL" i="1"/>
              <a:t>Nëse përpiqeni, duke ngritur ndoshta sigurinë ose duke anuluar orët e mësimit gjatë ditës, nuk do të ketë rëndësi. Sigurimi i juaj nuk do të jetë në gjendje të na ndalojë. Ne jemi armatë e Allahut. Nëse anuloni orët e mësimit, bombardimet do të ndodhin pavarësisht kësaj, dhe ne do t'i sjellim armët tona në rrugët dhe zyrat e Los Angeles, San Bernardino, Bakersfield dhe San Diego.</a:t>
            </a:r>
          </a:p>
          <a:p>
            <a:r>
              <a:rPr lang="sq-AL" i="1"/>
              <a:t>Ju uroj fat. Është koha të luteni para Allahut, pasi kjo mund të jetë dita juaj e fundit.</a:t>
            </a:r>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48</a:t>
            </a:fld>
            <a:endParaRPr lang="en-GB" smtClean="0"/>
          </a:p>
        </p:txBody>
      </p:sp>
    </p:spTree>
    <p:extLst>
      <p:ext uri="{BB962C8B-B14F-4D97-AF65-F5344CB8AC3E}">
        <p14:creationId xmlns:p14="http://schemas.microsoft.com/office/powerpoint/2010/main" xmlns="" val="409981101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sq-AL"/>
              <a:t>Përkundër gjithë këtij informacioni, nuk është bërë asnjë arrestim.  Rrugë qorre. Edhe pse provat ekzistuese u ndoqën.</a:t>
            </a:r>
          </a:p>
          <a:p>
            <a:endParaRPr lang="en-GB" dirty="0"/>
          </a:p>
          <a:p>
            <a:r>
              <a:rPr lang="sq-AL"/>
              <a:t>http://www.nydailynews.com/news/national/fake-threat-shut-los-angeles-schools-article-1.2468707</a:t>
            </a:r>
          </a:p>
          <a:p>
            <a:endParaRPr lang="en-GB" dirty="0"/>
          </a:p>
          <a:p>
            <a:r>
              <a:rPr lang="sq-AL" i="1"/>
              <a:t>Po ju dërgoj email për t'ju informuar për ngjarjet e të martës, 12/15/15.</a:t>
            </a:r>
          </a:p>
          <a:p>
            <a:r>
              <a:rPr lang="sq-AL" i="1"/>
              <a:t>Diçka e madhe do të ndodhë. Diçka shumë e madhe. Do të zë vend në kryetitujt kombëtarë. Ndoshta edhe ata ndërkombëtarë. E shihni, 4 vitet e mia të fundit këtu në një nga shkollat e mesme të rrethit kanë qenë ferr absolut. Agoni e pastër, e thellë. Ngacmimi, vetmia, refuzimi... nuk ka të sosur. Dhe për çka? Vetëm sepse jam ‘ndryshe’?</a:t>
            </a:r>
          </a:p>
          <a:p>
            <a:r>
              <a:rPr lang="sq-AL" i="1"/>
              <a:t>Jo, jo më. Unë jam mysliman i devotshëm dhe dikur kam qenë kundër dhunës, por unë jam bashkuar me një celulë xhihadiste lokale pasi është mënyra e vetme që unë do të jem në gjendje të kryej masakrën time në mënyrën e duhur. Nuk do të isha në gjendje ta bëja vetëm. Unë dhe 32 shokët e mi do të vdesim nesër në emër të Allahut. Çdo shkollë në L.A. Qarku i unifikuar është në shënjestër. Kemi fshehur bombat në dollapë tashmë në disa shkolla. Ato janë të vendosura strategjikisht dhe kanë për qëllim të shkatërrojnë themelet e vetë ndërtesave që shkaktojnë kaq shumë urrejtje dhe diskriminim. Ato janë bomba tenxhere me presion, të fshehura në çantat e shpinës përreth shkollave. Ata janë të ngarkuar me 20 lbs. barot, për dëmtim maksimal. Ato do të shpërthehen përmes telefonit celular. Jo vetëm që ka bomba, por ka edhe agjentë të gazit nervor të vendosur të aktivizohen në një kohë të caktuar: gjatë orës së drekës. Për ta mbyllur, vëllezërit e mi për Allahun dhe unë kemi pushkë Kalashnikov, pistoleta Glock Machine 18, dhe granata të shumta dore. Nxënësit në çdo shkollë në L.A. Qarku i unifikuar do të masakrohet, pa mëshirë. Dhe nuk mund të bëni asgjë për ta ndaluar atë.</a:t>
            </a:r>
          </a:p>
          <a:p>
            <a:r>
              <a:rPr lang="sq-AL" i="1"/>
              <a:t>Nëse përpiqeni, duke ngritur ndoshta sigurinë ose duke anuluar orët e mësimit gjatë ditës, nuk do të ketë rëndësi. Sigurimi i juaj nuk do të jetë në gjendje të na ndalojë. Ne jemi armatë e Allahut. Nëse anuloni orët e mësimit, bombardimet do të ndodhin pavarësisht kësaj, dhe ne do t'i sjellim armët tona në rrugët dhe zyrat e Los Angeles, San Bernardino, Bakersfield dhe San Diego.</a:t>
            </a:r>
          </a:p>
          <a:p>
            <a:r>
              <a:rPr lang="sq-AL" i="1"/>
              <a:t>Ju uroj fat. Është koha të luteni para Allahut, pasi kjo mund të jetë dita juaj e fundit.</a:t>
            </a:r>
          </a:p>
          <a:p>
            <a:endParaRPr lang="en-GB" dirty="0"/>
          </a:p>
          <a:p>
            <a:endParaRPr lang="en-GB" dirty="0"/>
          </a:p>
        </p:txBody>
      </p:sp>
      <p:sp>
        <p:nvSpPr>
          <p:cNvPr id="4" name="Slide Number Placeholder 3"/>
          <p:cNvSpPr>
            <a:spLocks noGrp="1"/>
          </p:cNvSpPr>
          <p:nvPr>
            <p:ph type="sldNum" sz="quarter" idx="10"/>
          </p:nvPr>
        </p:nvSpPr>
        <p:spPr/>
        <p:txBody>
          <a:bodyPr/>
          <a:lstStyle/>
          <a:p>
            <a:fld id="{F4AF2A8B-5D3B-4B50-A5B3-7F29CC5E2C44}" type="slidenum">
              <a:rPr lang="en-GB" smtClean="0"/>
              <a:pPr/>
              <a:t>49</a:t>
            </a:fld>
            <a:endParaRPr lang="en-GB" smtClean="0"/>
          </a:p>
        </p:txBody>
      </p:sp>
    </p:spTree>
    <p:extLst>
      <p:ext uri="{BB962C8B-B14F-4D97-AF65-F5344CB8AC3E}">
        <p14:creationId xmlns:p14="http://schemas.microsoft.com/office/powerpoint/2010/main" xmlns="" val="5385492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përsërit objektivat e kësaj seance. Trajneri mund të kalojë nëpër këto objektiva për të siguruar që këto aspekte janë mbuluar në këtë modul.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smtClean="0"/>
          </a:p>
        </p:txBody>
      </p:sp>
    </p:spTree>
    <p:extLst>
      <p:ext uri="{BB962C8B-B14F-4D97-AF65-F5344CB8AC3E}">
        <p14:creationId xmlns:p14="http://schemas.microsoft.com/office/powerpoint/2010/main" xmlns="" val="420062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shpjegon sfidën e shpejtësisë duke u bazuar në faktin se proceset e ndihmës juridike të ndërsjellë kanë natyrë të ngadaltë. Slajdi tjetër tregon një shembull të një procesi tipik.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sq-AL"/>
              <a:t>Ky slajd tregon një proces tipik të ndihmës juridike të ndërsjellë që miratohet nga shumë vende nga perspektiva e vendit të kërkuar deri në momentin kur ndërmerret veprimi që është kërkuar. Ai thekson hapat në vijim:</a:t>
            </a:r>
          </a:p>
          <a:p>
            <a:pPr marL="228600" indent="-228600">
              <a:buAutoNum type="arabicPeriod"/>
            </a:pPr>
            <a:r>
              <a:rPr lang="sq-AL"/>
              <a:t>Kërkesa në pritje</a:t>
            </a:r>
          </a:p>
          <a:p>
            <a:pPr marL="228600" indent="-228600">
              <a:buAutoNum type="arabicPeriod"/>
            </a:pPr>
            <a:r>
              <a:rPr lang="sq-AL"/>
              <a:t>Kërkesa e marrë nga Ministria e Punëve të Jashtme (ku vepron si autoritet qendror)</a:t>
            </a:r>
          </a:p>
          <a:p>
            <a:pPr marL="228600" indent="-228600">
              <a:buAutoNum type="arabicPeriod"/>
            </a:pPr>
            <a:r>
              <a:rPr lang="sq-AL"/>
              <a:t>Ministria e Punëve të Jashtme dërgon një kopje të kërkesës tek Shërbimi i Sigurisë Kombëtare</a:t>
            </a:r>
          </a:p>
          <a:p>
            <a:pPr marL="228600" indent="-228600">
              <a:buAutoNum type="arabicPeriod"/>
            </a:pPr>
            <a:r>
              <a:rPr lang="sq-AL"/>
              <a:t>Ministria e Punëve të Jashtme e dërgon atë tek Shkrimorja e Prokurorisë së Përgjithshme</a:t>
            </a:r>
          </a:p>
          <a:p>
            <a:pPr marL="228600" indent="-228600">
              <a:buAutoNum type="arabicPeriod"/>
            </a:pPr>
            <a:r>
              <a:rPr lang="sq-AL"/>
              <a:t>Shkrimorja e Prokurorisë së Përgjithshme cakton një prokuror për atë kërkesë</a:t>
            </a:r>
          </a:p>
          <a:p>
            <a:pPr marL="228600" indent="-228600">
              <a:buAutoNum type="arabicPeriod"/>
            </a:pPr>
            <a:r>
              <a:rPr lang="sq-AL"/>
              <a:t>Prokurori i caktuar e dërgon kërkesën tek Regjistri i Hetuesve</a:t>
            </a:r>
          </a:p>
          <a:p>
            <a:pPr marL="228600" indent="-228600">
              <a:buAutoNum type="arabicPeriod"/>
            </a:pPr>
            <a:r>
              <a:rPr lang="sq-AL"/>
              <a:t>Regjistri i Hetuesve cakton një hetues për atë kërkesë</a:t>
            </a:r>
          </a:p>
          <a:p>
            <a:pPr marL="228600" indent="-228600">
              <a:buAutoNum type="arabicPeriod"/>
            </a:pPr>
            <a:r>
              <a:rPr lang="sq-AL"/>
              <a:t>Hetuesi dërgon kërkesën në Regjistrin e Policisë</a:t>
            </a:r>
          </a:p>
          <a:p>
            <a:pPr marL="228600" indent="-228600">
              <a:buAutoNum type="arabicPeriod"/>
            </a:pPr>
            <a:r>
              <a:rPr lang="sq-AL"/>
              <a:t>Regjistri i Policisë cakton një Zyrtar Policor</a:t>
            </a:r>
          </a:p>
          <a:p>
            <a:pPr marL="228600" indent="-228600">
              <a:buAutoNum type="arabicPeriod"/>
            </a:pPr>
            <a:r>
              <a:rPr lang="sq-AL"/>
              <a:t>Zyrtari Policor ndërmerr veprim</a:t>
            </a:r>
          </a:p>
          <a:p>
            <a:pPr marL="228600" indent="-228600">
              <a:buAutoNum type="arabicPeriod"/>
            </a:pPr>
            <a:endParaRPr lang="en-US" dirty="0"/>
          </a:p>
          <a:p>
            <a:pPr marL="0" indent="0">
              <a:buNone/>
            </a:pPr>
            <a:r>
              <a:rPr lang="sq-AL"/>
              <a:t>Trajneri duhet të theksojë se kjo rrjedhë e procesit është thjesht ilustruese dhe mund të ndryshojë në varësi të kërkesave të ligjit vendor të vendit që merr kërkesën. Procesi mund të vonohet më tej kur ndihma e kërkuar kërkon autorizim gjyqësor ose autorizim tjetër të pavarur sipas ligjeve të vendit të kërkuar.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sq-AL"/>
              <a:t>Ky slajd tregon një proces tipik të ndihmës juridike të ndërsjellë që miratohet nga shumë vende nga perspektiva e vendit të kërkuar pas veprimit që ndërmerret sipas kërkesës. Ai thekson hapat në vijim:</a:t>
            </a:r>
          </a:p>
          <a:p>
            <a:pPr marL="228600" indent="-228600">
              <a:buAutoNum type="arabicPeriod"/>
            </a:pPr>
            <a:r>
              <a:rPr lang="sq-AL"/>
              <a:t>Provat e kërkuara merren nga zyrtari i policisë</a:t>
            </a:r>
          </a:p>
          <a:p>
            <a:pPr marL="228600" indent="-228600">
              <a:buAutoNum type="arabicPeriod"/>
            </a:pPr>
            <a:r>
              <a:rPr lang="sq-AL"/>
              <a:t>Zyrtari i policisë përgatitë hollësitë e provave</a:t>
            </a:r>
          </a:p>
          <a:p>
            <a:pPr marL="228600" indent="-228600">
              <a:buAutoNum type="arabicPeriod"/>
            </a:pPr>
            <a:r>
              <a:rPr lang="sq-AL"/>
              <a:t>Zyrtari i policisë dërgon provat në regjistrin e policisë</a:t>
            </a:r>
          </a:p>
          <a:p>
            <a:pPr marL="228600" indent="-228600">
              <a:buAutoNum type="arabicPeriod"/>
            </a:pPr>
            <a:r>
              <a:rPr lang="sq-AL"/>
              <a:t>Regjistri i policisë dërgon provat tek hetuesi</a:t>
            </a:r>
          </a:p>
          <a:p>
            <a:pPr marL="228600" indent="-228600">
              <a:buAutoNum type="arabicPeriod"/>
            </a:pPr>
            <a:r>
              <a:rPr lang="sq-AL"/>
              <a:t>Hetuesi shqyrton provat</a:t>
            </a:r>
          </a:p>
          <a:p>
            <a:pPr marL="228600" indent="-228600">
              <a:buAutoNum type="arabicPeriod"/>
            </a:pPr>
            <a:r>
              <a:rPr lang="sq-AL"/>
              <a:t>Hetuesi dërgon provat tek Regjistri i Hetuesve</a:t>
            </a:r>
          </a:p>
          <a:p>
            <a:pPr marL="228600" indent="-228600">
              <a:buAutoNum type="arabicPeriod"/>
            </a:pPr>
            <a:r>
              <a:rPr lang="sq-AL"/>
              <a:t>Regjistri i hetuesve dërgon provat tek prokurori </a:t>
            </a:r>
          </a:p>
          <a:p>
            <a:pPr marL="228600" indent="-228600">
              <a:buAutoNum type="arabicPeriod"/>
            </a:pPr>
            <a:r>
              <a:rPr lang="sq-AL"/>
              <a:t>Prokurori shqyrton dhe miraton provat</a:t>
            </a:r>
          </a:p>
          <a:p>
            <a:pPr marL="228600" indent="-228600">
              <a:buAutoNum type="arabicPeriod"/>
            </a:pPr>
            <a:r>
              <a:rPr lang="sq-AL"/>
              <a:t>Prokuror dërgon provat tek Regjistri i Prokurorit të Përgjithshëm</a:t>
            </a:r>
          </a:p>
          <a:p>
            <a:pPr marL="228600" indent="-228600">
              <a:buAutoNum type="arabicPeriod"/>
            </a:pPr>
            <a:r>
              <a:rPr lang="sq-AL"/>
              <a:t>Regjistri i Prokurorit të Përgjithshëm i dërgon provat Ministrisë së Punëve të Jashtme (e cila vepron si autoriteti qendror i vendit të kërkuar)</a:t>
            </a:r>
          </a:p>
          <a:p>
            <a:pPr marL="228600" indent="-228600">
              <a:buAutoNum type="arabicPeriod"/>
            </a:pPr>
            <a:r>
              <a:rPr lang="sq-AL"/>
              <a:t>Ministria e Punëve të Jashtme dërgon një kopje të provave tek Shërbimi i Sigurisë Kombëtare</a:t>
            </a:r>
          </a:p>
          <a:p>
            <a:pPr marL="228600" indent="-228600">
              <a:buAutoNum type="arabicPeriod"/>
            </a:pPr>
            <a:r>
              <a:rPr lang="sq-AL"/>
              <a:t>Ministria e Punëve të Jashtme i dërgon provat autoritetit qendror të vendit kërkues </a:t>
            </a:r>
          </a:p>
          <a:p>
            <a:pPr marL="228600" indent="-228600">
              <a:buAutoNum type="arabicPeriod"/>
            </a:pPr>
            <a:endParaRPr lang="en-US" dirty="0"/>
          </a:p>
          <a:p>
            <a:pPr marL="0" indent="0">
              <a:buNone/>
            </a:pPr>
            <a:r>
              <a:rPr lang="sq-AL"/>
              <a:t>Trajneri duhet të theksojë se kjo rrjedhë e procesit është thjesht ilustruese dhe mund të ndryshojë në varësi të kërkesave të ligjit vendor të vendit që merr kërkesën. Procesi mund të vonohet më tej kur ndihma e kërkuar kërkon autorizim gjyqësor ose autorizim tjetër të pavarur sipas ligjeve të vendit të kërkuar.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përshkruan zgjidhjen për sfidat e lidhura me shpejtësinë që kanë të bëjnë me bashkëpunimin ndërkombëtar në lidhje me provat elektronike - domethënë të kërkohet ruajtja e të dhënave kompjuterike që do të kërkohen përmes një kërkese të ndihmës së ndërsjellë.</a:t>
            </a:r>
          </a:p>
          <a:p>
            <a:endParaRPr lang="en-US" dirty="0"/>
          </a:p>
          <a:p>
            <a:r>
              <a:rPr lang="sq-AL"/>
              <a:t>Neni 29 i Konventës së Budapestit posaçërisht lejon palët të dërgojnë kërkesa te palët e tjera për ruajtjen e shpejtë të të dhënave, kur pala synon të paraqesë një kërkesë për ndihmë të ndërsjellë. Palët zakonisht kanë procedura të përshpejtuara për ruajtjen e të dhënave kompjuterike. Këto mund të komunikohen përmes Rrjetit 24/7 të një pale tjetër e jo të kalojnë nëpër procesin më të gjatë të ndihmës së ndërsjellë përshkruar në slajdet e mëparshme.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Përgjigja e saktë është: b) Provat elektronike janë të paqëndrueshme.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4.jpeg"/><Relationship Id="rId7" Type="http://schemas.openxmlformats.org/officeDocument/2006/relationships/diagramQuickStyle" Target="../diagrams/quickStyle3.xml"/><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png"/></Relationships>
</file>

<file path=ppt/slides/_rels/slide4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jpeg"/><Relationship Id="rId7" Type="http://schemas.openxmlformats.org/officeDocument/2006/relationships/diagramQuickStyle" Target="../diagrams/quickStyle4.xm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2.4</a:t>
            </a:r>
          </a:p>
          <a:p>
            <a:pPr marL="0" indent="0" algn="ctr">
              <a:buFont typeface="Arial" charset="0"/>
              <a:buNone/>
              <a:defRPr/>
            </a:pPr>
            <a:r>
              <a:rPr lang="sq-AL" sz="3200" b="1">
                <a:solidFill>
                  <a:schemeClr val="tx2"/>
                </a:solidFill>
              </a:rPr>
              <a:t>Sfidat e hasura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Sfidat e gjuhës</a:t>
            </a:r>
          </a:p>
        </p:txBody>
      </p:sp>
      <p:pic>
        <p:nvPicPr>
          <p:cNvPr id="7" name="Picture 6">
            <a:extLst>
              <a:ext uri="{FF2B5EF4-FFF2-40B4-BE49-F238E27FC236}">
                <a16:creationId xmlns:a16="http://schemas.microsoft.com/office/drawing/2014/main" xmlns=""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xmlns=""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Sistemet ligjore të vendeve përdorin gjuhë të ndryshme</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Disa vende kërkojnë përdorimin e përkthyesve certifikuar </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n-US" smtClean="0"/>
          </a:p>
        </p:txBody>
      </p:sp>
      <p:sp>
        <p:nvSpPr>
          <p:cNvPr id="4" name="Slide Number Placeholder 1">
            <a:extLst>
              <a:ext uri="{FF2B5EF4-FFF2-40B4-BE49-F238E27FC236}">
                <a16:creationId xmlns:a16="http://schemas.microsoft.com/office/drawing/2014/main" xmlns=""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n-GB" smtClean="0"/>
          </a:p>
        </p:txBody>
      </p:sp>
      <p:sp>
        <p:nvSpPr>
          <p:cNvPr id="5" name="TextBox 4">
            <a:extLst>
              <a:ext uri="{FF2B5EF4-FFF2-40B4-BE49-F238E27FC236}">
                <a16:creationId xmlns:a16="http://schemas.microsoft.com/office/drawing/2014/main" xmlns="" id="{32A685FD-4533-45D8-A1C9-B79035DB2D85}"/>
              </a:ext>
            </a:extLst>
          </p:cNvPr>
          <p:cNvSpPr txBox="1"/>
          <p:nvPr/>
        </p:nvSpPr>
        <p:spPr>
          <a:xfrm>
            <a:off x="88522" y="6557282"/>
            <a:ext cx="3668935"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6" name="Slide Number Placeholder 4">
            <a:extLst>
              <a:ext uri="{FF2B5EF4-FFF2-40B4-BE49-F238E27FC236}">
                <a16:creationId xmlns:a16="http://schemas.microsoft.com/office/drawing/2014/main" xmlns=""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7" name="Rectangle 6">
            <a:extLst>
              <a:ext uri="{FF2B5EF4-FFF2-40B4-BE49-F238E27FC236}">
                <a16:creationId xmlns:a16="http://schemas.microsoft.com/office/drawing/2014/main" xmlns=""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xmlns=""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xmlns=""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0" name="Picture 4">
            <a:extLst>
              <a:ext uri="{FF2B5EF4-FFF2-40B4-BE49-F238E27FC236}">
                <a16:creationId xmlns:a16="http://schemas.microsoft.com/office/drawing/2014/main" xmlns=""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a:extLst>
              <a:ext uri="{FF2B5EF4-FFF2-40B4-BE49-F238E27FC236}">
                <a16:creationId xmlns:a16="http://schemas.microsoft.com/office/drawing/2014/main" xmlns=""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xmlns="" id="{BEC9758F-3713-438F-A5FF-2FE56011CCA3}"/>
              </a:ext>
            </a:extLst>
          </p:cNvPr>
          <p:cNvSpPr/>
          <p:nvPr/>
        </p:nvSpPr>
        <p:spPr>
          <a:xfrm>
            <a:off x="552026" y="3107487"/>
            <a:ext cx="1696658" cy="523220"/>
          </a:xfrm>
          <a:prstGeom prst="rect">
            <a:avLst/>
          </a:prstGeom>
        </p:spPr>
        <p:txBody>
          <a:bodyPr wrap="square">
            <a:spAutoFit/>
          </a:bodyPr>
          <a:lstStyle/>
          <a:p>
            <a:pPr>
              <a:defRPr/>
            </a:pPr>
            <a:r>
              <a:rPr lang="sq-AL" sz="2800" b="1" dirty="0">
                <a:ea typeface="Verdana" panose="020B0604030504040204" pitchFamily="34" charset="0"/>
                <a:cs typeface="Arial" panose="020B0604020202020204" pitchFamily="34" charset="0"/>
              </a:rPr>
              <a:t>Anglisht</a:t>
            </a:r>
          </a:p>
        </p:txBody>
      </p:sp>
      <p:pic>
        <p:nvPicPr>
          <p:cNvPr id="1026" name="Picture 2">
            <a:extLst>
              <a:ext uri="{FF2B5EF4-FFF2-40B4-BE49-F238E27FC236}">
                <a16:creationId xmlns:a16="http://schemas.microsoft.com/office/drawing/2014/main" xmlns=""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Picture 16">
            <a:extLst>
              <a:ext uri="{FF2B5EF4-FFF2-40B4-BE49-F238E27FC236}">
                <a16:creationId xmlns:a16="http://schemas.microsoft.com/office/drawing/2014/main" xmlns=""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xmlns="" id="{373BFFFA-1051-4191-95D8-D823EFF0505C}"/>
              </a:ext>
            </a:extLst>
          </p:cNvPr>
          <p:cNvSpPr/>
          <p:nvPr/>
        </p:nvSpPr>
        <p:spPr>
          <a:xfrm>
            <a:off x="3558834" y="3107487"/>
            <a:ext cx="2211859" cy="523220"/>
          </a:xfrm>
          <a:prstGeom prst="rect">
            <a:avLst/>
          </a:prstGeom>
        </p:spPr>
        <p:txBody>
          <a:bodyPr wrap="square">
            <a:spAutoFit/>
          </a:bodyPr>
          <a:lstStyle/>
          <a:p>
            <a:pPr>
              <a:defRPr/>
            </a:pPr>
            <a:r>
              <a:rPr lang="sq-AL" sz="2800" b="1" dirty="0">
                <a:ea typeface="Verdana" panose="020B0604030504040204" pitchFamily="34" charset="0"/>
                <a:cs typeface="Arial" panose="020B0604020202020204" pitchFamily="34" charset="0"/>
              </a:rPr>
              <a:t>Frëngjisht</a:t>
            </a:r>
          </a:p>
        </p:txBody>
      </p:sp>
      <p:pic>
        <p:nvPicPr>
          <p:cNvPr id="21" name="Picture 20">
            <a:extLst>
              <a:ext uri="{FF2B5EF4-FFF2-40B4-BE49-F238E27FC236}">
                <a16:creationId xmlns:a16="http://schemas.microsoft.com/office/drawing/2014/main" xmlns=""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xmlns="" id="{78ABC3E1-EA80-4009-A6B5-2031C05ACB4C}"/>
              </a:ext>
            </a:extLst>
          </p:cNvPr>
          <p:cNvSpPr/>
          <p:nvPr/>
        </p:nvSpPr>
        <p:spPr>
          <a:xfrm>
            <a:off x="6541705" y="3107487"/>
            <a:ext cx="2512392" cy="523220"/>
          </a:xfrm>
          <a:prstGeom prst="rect">
            <a:avLst/>
          </a:prstGeom>
        </p:spPr>
        <p:txBody>
          <a:bodyPr wrap="square">
            <a:spAutoFit/>
          </a:bodyPr>
          <a:lstStyle/>
          <a:p>
            <a:pPr>
              <a:defRPr/>
            </a:pPr>
            <a:r>
              <a:rPr lang="sq-AL" sz="2800" b="1" dirty="0">
                <a:ea typeface="Verdana" panose="020B0604030504040204" pitchFamily="34" charset="0"/>
                <a:cs typeface="Arial" panose="020B0604020202020204" pitchFamily="34" charset="0"/>
              </a:rPr>
              <a:t>Gjermanisht</a:t>
            </a:r>
          </a:p>
        </p:txBody>
      </p:sp>
      <p:pic>
        <p:nvPicPr>
          <p:cNvPr id="26" name="Picture 25">
            <a:extLst>
              <a:ext uri="{FF2B5EF4-FFF2-40B4-BE49-F238E27FC236}">
                <a16:creationId xmlns:a16="http://schemas.microsoft.com/office/drawing/2014/main" xmlns=""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xmlns="" id="{1B768C85-DD13-4899-9F5C-F3C691269E62}"/>
              </a:ext>
            </a:extLst>
          </p:cNvPr>
          <p:cNvSpPr/>
          <p:nvPr/>
        </p:nvSpPr>
        <p:spPr>
          <a:xfrm>
            <a:off x="321276" y="5383434"/>
            <a:ext cx="2108914" cy="523220"/>
          </a:xfrm>
          <a:prstGeom prst="rect">
            <a:avLst/>
          </a:prstGeom>
        </p:spPr>
        <p:txBody>
          <a:bodyPr wrap="square">
            <a:spAutoFit/>
          </a:bodyPr>
          <a:lstStyle/>
          <a:p>
            <a:pPr>
              <a:defRPr/>
            </a:pPr>
            <a:r>
              <a:rPr lang="sq-AL" sz="2800" b="1">
                <a:ea typeface="Verdana" panose="020B0604030504040204" pitchFamily="34" charset="0"/>
                <a:cs typeface="Arial" panose="020B0604020202020204" pitchFamily="34" charset="0"/>
              </a:rPr>
              <a:t>Japonisht</a:t>
            </a:r>
          </a:p>
        </p:txBody>
      </p:sp>
      <p:sp>
        <p:nvSpPr>
          <p:cNvPr id="29" name="Rectangle 28">
            <a:extLst>
              <a:ext uri="{FF2B5EF4-FFF2-40B4-BE49-F238E27FC236}">
                <a16:creationId xmlns:a16="http://schemas.microsoft.com/office/drawing/2014/main" xmlns="" id="{045815C8-C675-47B4-8BB0-B5BFE68637C3}"/>
              </a:ext>
            </a:extLst>
          </p:cNvPr>
          <p:cNvSpPr/>
          <p:nvPr/>
        </p:nvSpPr>
        <p:spPr>
          <a:xfrm>
            <a:off x="3786468" y="5383434"/>
            <a:ext cx="1685978" cy="523220"/>
          </a:xfrm>
          <a:prstGeom prst="rect">
            <a:avLst/>
          </a:prstGeom>
        </p:spPr>
        <p:txBody>
          <a:bodyPr wrap="square">
            <a:spAutoFit/>
          </a:bodyPr>
          <a:lstStyle/>
          <a:p>
            <a:pPr>
              <a:defRPr/>
            </a:pPr>
            <a:r>
              <a:rPr lang="sq-AL" sz="2800" b="1">
                <a:ea typeface="Verdana" panose="020B0604030504040204" pitchFamily="34" charset="0"/>
                <a:cs typeface="Arial" panose="020B0604020202020204" pitchFamily="34" charset="0"/>
              </a:rPr>
              <a:t>Rusisht</a:t>
            </a:r>
          </a:p>
        </p:txBody>
      </p:sp>
      <p:sp>
        <p:nvSpPr>
          <p:cNvPr id="31" name="Rectangle 30">
            <a:extLst>
              <a:ext uri="{FF2B5EF4-FFF2-40B4-BE49-F238E27FC236}">
                <a16:creationId xmlns:a16="http://schemas.microsoft.com/office/drawing/2014/main" xmlns="" id="{10BDCEDF-2389-4C25-83CB-22424EA75A28}"/>
              </a:ext>
            </a:extLst>
          </p:cNvPr>
          <p:cNvSpPr/>
          <p:nvPr/>
        </p:nvSpPr>
        <p:spPr>
          <a:xfrm>
            <a:off x="6992455" y="5383434"/>
            <a:ext cx="1889366" cy="523220"/>
          </a:xfrm>
          <a:prstGeom prst="rect">
            <a:avLst/>
          </a:prstGeom>
        </p:spPr>
        <p:txBody>
          <a:bodyPr wrap="square">
            <a:spAutoFit/>
          </a:bodyPr>
          <a:lstStyle/>
          <a:p>
            <a:pPr>
              <a:defRPr/>
            </a:pPr>
            <a:r>
              <a:rPr lang="sq-AL" sz="2800" b="1" dirty="0" smtClean="0">
                <a:ea typeface="Verdana" panose="020B0604030504040204" pitchFamily="34" charset="0"/>
                <a:cs typeface="Arial" panose="020B0604020202020204" pitchFamily="34" charset="0"/>
              </a:rPr>
              <a:t>Kinezisht</a:t>
            </a:r>
            <a:endParaRPr lang="sq-AL" sz="2800" b="1"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xmlns=""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xmlns=""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xmlns=""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gjuhës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5693866"/>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Gjithmonë duhet bërë kërkesa në gjuhën e vendit </a:t>
            </a:r>
            <a:r>
              <a:rPr lang="sq-AL" sz="2800" dirty="0" smtClean="0">
                <a:ea typeface="Verdana" panose="020B0604030504040204" pitchFamily="34" charset="0"/>
                <a:cs typeface="Arial" panose="020B0604020202020204" pitchFamily="34" charset="0"/>
              </a:rPr>
              <a:t>që </a:t>
            </a:r>
            <a:r>
              <a:rPr lang="sq-AL" sz="2800" dirty="0">
                <a:ea typeface="Verdana" panose="020B0604030504040204" pitchFamily="34" charset="0"/>
                <a:cs typeface="Arial" panose="020B0604020202020204" pitchFamily="34" charset="0"/>
              </a:rPr>
              <a:t>i drejtohet kërkesa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Të ofrohet përkthimi i të gjitha dokumenteve mbështetëse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Duhet përmbajtur të gjitha formaliteteve për përkthime (p.sh. përkthyes të aprovuar, etj)</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Sfidat e kohës</a:t>
            </a:r>
          </a:p>
        </p:txBody>
      </p:sp>
      <p:pic>
        <p:nvPicPr>
          <p:cNvPr id="6" name="Picture 5">
            <a:extLst>
              <a:ext uri="{FF2B5EF4-FFF2-40B4-BE49-F238E27FC236}">
                <a16:creationId xmlns:a16="http://schemas.microsoft.com/office/drawing/2014/main" xmlns=""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xmlns="">
                  <a14:imgLayer r:embed="rId5"/>
                </a14:imgProps>
              </a:ext>
              <a:ext uri="{28A0092B-C50C-407E-A947-70E740481C1C}">
                <a14:useLocalDpi xmlns:a14="http://schemas.microsoft.com/office/drawing/2010/main" xmlns=""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xmlns=""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Kërkimet ndërkombëtare zakonisht kalojnë një ose më shumë zona kohore</a:t>
            </a:r>
          </a:p>
          <a:p>
            <a:pPr algn="ctr">
              <a:defRPr/>
            </a:pPr>
            <a:endParaRPr lang="en-GB" altLang="en-US" sz="2800" dirty="0">
              <a:ea typeface="Verdana" panose="020B0604030504040204" pitchFamily="34" charset="0"/>
              <a:cs typeface="Arial" panose="020B0604020202020204" pitchFamily="34" charset="0"/>
            </a:endParaRP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n-US" smtClean="0"/>
          </a:p>
        </p:txBody>
      </p:sp>
      <p:pic>
        <p:nvPicPr>
          <p:cNvPr id="4" name="Picture 3">
            <a:extLst>
              <a:ext uri="{FF2B5EF4-FFF2-40B4-BE49-F238E27FC236}">
                <a16:creationId xmlns:a16="http://schemas.microsoft.com/office/drawing/2014/main" xmlns=""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xmlns=""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Slide Number Placeholder 1">
            <a:extLst>
              <a:ext uri="{FF2B5EF4-FFF2-40B4-BE49-F238E27FC236}">
                <a16:creationId xmlns:a16="http://schemas.microsoft.com/office/drawing/2014/main" xmlns=""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n-GB" smtClean="0"/>
          </a:p>
        </p:txBody>
      </p:sp>
      <p:sp>
        <p:nvSpPr>
          <p:cNvPr id="7" name="TextBox 6">
            <a:extLst>
              <a:ext uri="{FF2B5EF4-FFF2-40B4-BE49-F238E27FC236}">
                <a16:creationId xmlns:a16="http://schemas.microsoft.com/office/drawing/2014/main" xmlns="" id="{B247D20A-621D-4164-99D9-917533A05B4E}"/>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xmlns=""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9" name="Rectangle 8">
            <a:extLst>
              <a:ext uri="{FF2B5EF4-FFF2-40B4-BE49-F238E27FC236}">
                <a16:creationId xmlns:a16="http://schemas.microsoft.com/office/drawing/2014/main" xmlns=""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xmlns=""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xmlns=""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2" name="Picture 4">
            <a:extLst>
              <a:ext uri="{FF2B5EF4-FFF2-40B4-BE49-F238E27FC236}">
                <a16:creationId xmlns:a16="http://schemas.microsoft.com/office/drawing/2014/main" xmlns=""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TextBox 12">
            <a:extLst>
              <a:ext uri="{FF2B5EF4-FFF2-40B4-BE49-F238E27FC236}">
                <a16:creationId xmlns:a16="http://schemas.microsoft.com/office/drawing/2014/main" xmlns=""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xmlns=""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Wellington, NZ</a:t>
            </a:r>
          </a:p>
          <a:p>
            <a:pPr algn="ctr">
              <a:defRPr/>
            </a:pPr>
            <a:r>
              <a:rPr lang="sq-AL" sz="2800" b="1">
                <a:ea typeface="Verdana" panose="020B0604030504040204" pitchFamily="34" charset="0"/>
                <a:cs typeface="Arial" panose="020B0604020202020204" pitchFamily="34" charset="0"/>
              </a:rPr>
              <a:t>UTC+12</a:t>
            </a:r>
          </a:p>
        </p:txBody>
      </p:sp>
      <p:sp>
        <p:nvSpPr>
          <p:cNvPr id="17" name="Rectangle 16">
            <a:extLst>
              <a:ext uri="{FF2B5EF4-FFF2-40B4-BE49-F238E27FC236}">
                <a16:creationId xmlns:a16="http://schemas.microsoft.com/office/drawing/2014/main" xmlns=""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Hawaii, SHBA</a:t>
            </a:r>
          </a:p>
          <a:p>
            <a:pPr algn="ctr">
              <a:defRPr/>
            </a:pPr>
            <a:r>
              <a:rPr lang="sq-AL" sz="2800" b="1">
                <a:ea typeface="Verdana" panose="020B0604030504040204" pitchFamily="34" charset="0"/>
                <a:cs typeface="Arial" panose="020B0604020202020204" pitchFamily="34" charset="0"/>
              </a:rPr>
              <a:t>UTC-10</a:t>
            </a:r>
          </a:p>
        </p:txBody>
      </p:sp>
      <p:sp>
        <p:nvSpPr>
          <p:cNvPr id="19" name="Rectangle 18">
            <a:extLst>
              <a:ext uri="{FF2B5EF4-FFF2-40B4-BE49-F238E27FC236}">
                <a16:creationId xmlns:a16="http://schemas.microsoft.com/office/drawing/2014/main" xmlns=""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22 orë diferencë kohore</a:t>
            </a:r>
          </a:p>
        </p:txBody>
      </p:sp>
    </p:spTree>
    <p:extLst>
      <p:ext uri="{BB962C8B-B14F-4D97-AF65-F5344CB8AC3E}">
        <p14:creationId xmlns:p14="http://schemas.microsoft.com/office/powerpoint/2010/main" xmlns=""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872616"/>
            <a:ext cx="8286038" cy="51129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sq-AL" sz="2200">
                <a:ea typeface="Verdana" panose="020B0604030504040204" pitchFamily="34" charset="0"/>
                <a:cs typeface="Arial" panose="020B0604020202020204" pitchFamily="34" charset="0"/>
              </a:rPr>
              <a:t>Koha në një pajisje mund të mos sinkronizohet me kohën objektive, kështu që vulat kohore mund të jenë të pasakta. </a:t>
            </a:r>
          </a:p>
          <a:p>
            <a:pPr marL="457200" indent="-457200" algn="just" fontAlgn="base">
              <a:spcBef>
                <a:spcPct val="0"/>
              </a:spcBef>
              <a:spcAft>
                <a:spcPct val="0"/>
              </a:spcAft>
              <a:buFont typeface="Wingdings" panose="05000000000000000000" pitchFamily="2" charset="2"/>
              <a:buChar char="v"/>
              <a:defRPr/>
            </a:pPr>
            <a:endParaRPr lang="en-GB"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sq-AL" sz="2200">
                <a:ea typeface="Verdana" panose="020B0604030504040204" pitchFamily="34" charset="0"/>
                <a:cs typeface="Arial" panose="020B0604020202020204" pitchFamily="34" charset="0"/>
              </a:rPr>
              <a:t>Adresat e IP-së mund të jenë statike apo dinamike</a:t>
            </a:r>
          </a:p>
          <a:p>
            <a:pPr marL="800100" lvl="1" indent="-342900" algn="just">
              <a:buFont typeface="Wingdings" panose="05000000000000000000" pitchFamily="2" charset="2"/>
              <a:buChar char="v"/>
              <a:defRPr/>
            </a:pPr>
            <a:r>
              <a:rPr lang="sq-AL" sz="2200" b="1">
                <a:ea typeface="Verdana" panose="020B0604030504040204" pitchFamily="34" charset="0"/>
                <a:cs typeface="Arial" panose="020B0604020202020204" pitchFamily="34" charset="0"/>
              </a:rPr>
              <a:t>Adresa statike e IP-së</a:t>
            </a:r>
          </a:p>
          <a:p>
            <a:pPr lvl="2"/>
            <a:r>
              <a:rPr lang="sq-AL" sz="2200">
                <a:ea typeface="Verdana" panose="020B0604030504040204" pitchFamily="34" charset="0"/>
                <a:cs typeface="Arial" panose="020B0604020202020204" pitchFamily="34" charset="0"/>
              </a:rPr>
              <a:t>Adresa IP i caktohet përgjithmonë një klienti të vetëm (Ky mund të jetë një rrjet që më pas cakton adresa nën-IP)</a:t>
            </a:r>
          </a:p>
          <a:p>
            <a:pPr marL="800100" lvl="1" indent="-342900" algn="just">
              <a:buFont typeface="Wingdings" panose="05000000000000000000" pitchFamily="2" charset="2"/>
              <a:buChar char="v"/>
              <a:defRPr/>
            </a:pPr>
            <a:r>
              <a:rPr lang="sq-AL" sz="2200" b="1">
                <a:ea typeface="Verdana" panose="020B0604030504040204" pitchFamily="34" charset="0"/>
                <a:cs typeface="Arial" panose="020B0604020202020204" pitchFamily="34" charset="0"/>
              </a:rPr>
              <a:t>Adresa dinamike e IP-së</a:t>
            </a:r>
          </a:p>
          <a:p>
            <a:pPr lvl="2"/>
            <a:r>
              <a:rPr lang="sq-AL" sz="2200">
                <a:ea typeface="Verdana" panose="020B0604030504040204" pitchFamily="34" charset="0"/>
                <a:cs typeface="Arial" panose="020B0604020202020204" pitchFamily="34" charset="0"/>
              </a:rPr>
              <a:t>Adresa IP i caktohet klientit vetëm për kohëzgjatjen e një sesioni në Internet (d.m.th. nga qasja në shkyçje). Adresat IP mund të caktohen në momentin që dikush shkëputet.</a:t>
            </a:r>
          </a:p>
          <a:p>
            <a:endParaRPr lang="en-GB" sz="2200" dirty="0">
              <a:ea typeface="Verdana" panose="020B0604030504040204" pitchFamily="34" charset="0"/>
              <a:cs typeface="Arial" panose="020B0604020202020204" pitchFamily="34" charset="0"/>
            </a:endParaRPr>
          </a:p>
          <a:p>
            <a:r>
              <a:rPr lang="sq-AL" sz="2200" i="1">
                <a:ea typeface="Verdana" panose="020B0604030504040204" pitchFamily="34" charset="0"/>
                <a:cs typeface="Arial" panose="020B0604020202020204" pitchFamily="34" charset="0"/>
              </a:rPr>
              <a:t>Marrja gabim e kohës dhe zonës kohore do të implikojë ndonjë palë të pafajshme. </a:t>
            </a:r>
          </a:p>
          <a:p>
            <a:r>
              <a:rPr lang="sq-AL" sz="2200">
                <a:ea typeface="Verdana" panose="020B0604030504040204" pitchFamily="34" charset="0"/>
                <a:cs typeface="Arial" panose="020B0604020202020204" pitchFamily="34" charset="0"/>
              </a:rPr>
              <a:t> </a:t>
            </a:r>
          </a:p>
        </p:txBody>
      </p:sp>
      <p:sp>
        <p:nvSpPr>
          <p:cNvPr id="5" name="Slide Number Placeholder 1">
            <a:extLst>
              <a:ext uri="{FF2B5EF4-FFF2-40B4-BE49-F238E27FC236}">
                <a16:creationId xmlns:a16="http://schemas.microsoft.com/office/drawing/2014/main" xmlns=""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n-US" smtClean="0"/>
          </a:p>
        </p:txBody>
      </p:sp>
      <p:sp>
        <p:nvSpPr>
          <p:cNvPr id="6" name="Slide Number Placeholder 1">
            <a:extLst>
              <a:ext uri="{FF2B5EF4-FFF2-40B4-BE49-F238E27FC236}">
                <a16:creationId xmlns:a16="http://schemas.microsoft.com/office/drawing/2014/main" xmlns=""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n-GB" smtClean="0"/>
          </a:p>
        </p:txBody>
      </p:sp>
      <p:sp>
        <p:nvSpPr>
          <p:cNvPr id="7" name="TextBox 6">
            <a:extLst>
              <a:ext uri="{FF2B5EF4-FFF2-40B4-BE49-F238E27FC236}">
                <a16:creationId xmlns:a16="http://schemas.microsoft.com/office/drawing/2014/main" xmlns="" id="{27146AAB-3337-42A9-9127-95C3019CC742}"/>
              </a:ext>
            </a:extLst>
          </p:cNvPr>
          <p:cNvSpPr txBox="1"/>
          <p:nvPr/>
        </p:nvSpPr>
        <p:spPr>
          <a:xfrm>
            <a:off x="76165"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8" name="Slide Number Placeholder 4">
            <a:extLst>
              <a:ext uri="{FF2B5EF4-FFF2-40B4-BE49-F238E27FC236}">
                <a16:creationId xmlns:a16="http://schemas.microsoft.com/office/drawing/2014/main" xmlns=""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9" name="Rectangle 8">
            <a:extLst>
              <a:ext uri="{FF2B5EF4-FFF2-40B4-BE49-F238E27FC236}">
                <a16:creationId xmlns:a16="http://schemas.microsoft.com/office/drawing/2014/main" xmlns=""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xmlns=""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xmlns=""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2" name="Picture 4">
            <a:extLst>
              <a:ext uri="{FF2B5EF4-FFF2-40B4-BE49-F238E27FC236}">
                <a16:creationId xmlns:a16="http://schemas.microsoft.com/office/drawing/2014/main" xmlns=""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TextBox 12">
            <a:extLst>
              <a:ext uri="{FF2B5EF4-FFF2-40B4-BE49-F238E27FC236}">
                <a16:creationId xmlns:a16="http://schemas.microsoft.com/office/drawing/2014/main" xmlns=""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Sfidat e kohës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5201424"/>
          </a:xfrm>
          <a:prstGeom prst="rect">
            <a:avLst/>
          </a:prstGeom>
        </p:spPr>
        <p:txBody>
          <a:bodyPr wrap="square">
            <a:spAutoFit/>
          </a:bodyPr>
          <a:lstStyle/>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algn="ctr">
              <a:defRPr/>
            </a:pPr>
            <a:endParaRPr lang="en-GB" altLang="en-US" sz="16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Gjithmonë duhet specifikuar zona kohore me vulën e kohës </a:t>
            </a:r>
          </a:p>
          <a:p>
            <a:pPr algn="ctr">
              <a:defRPr/>
            </a:pPr>
            <a:endParaRPr lang="en-GB" altLang="en-US" sz="16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Nuk duhet të ndërrohen zonat kohore në asnjë kërkesë të vetme</a:t>
            </a:r>
          </a:p>
          <a:p>
            <a:pPr algn="ctr">
              <a:defRPr/>
            </a:pPr>
            <a:endParaRPr lang="en-GB" altLang="en-US" sz="16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Duhet përpjekur të përdoret Koha Universale e Koordinuar (UTC) apo zona kohore e shtetit që i drejtohet kërkesa </a:t>
            </a:r>
          </a:p>
        </p:txBody>
      </p:sp>
    </p:spTree>
    <p:extLst>
      <p:ext uri="{BB962C8B-B14F-4D97-AF65-F5344CB8AC3E}">
        <p14:creationId xmlns:p14="http://schemas.microsoft.com/office/powerpoint/2010/main" xmlns=""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193778"/>
            <a:ext cx="4677508" cy="4696670"/>
          </a:xfrm>
          <a:prstGeom prst="rect">
            <a:avLst/>
          </a:prstGeom>
        </p:spPr>
        <p:txBody>
          <a:bodyPr wrap="square">
            <a:spAutoFit/>
          </a:bodyPr>
          <a:lstStyle/>
          <a:p>
            <a:pPr marL="342900" indent="-342900" algn="just">
              <a:lnSpc>
                <a:spcPct val="80000"/>
              </a:lnSpc>
              <a:buFont typeface="Wingdings" pitchFamily="2" charset="2"/>
              <a:buChar char="ü"/>
            </a:pPr>
            <a:r>
              <a:rPr lang="sq-AL" sz="2200" i="1" dirty="0" smtClean="0"/>
              <a:t>Njohja e sfidave </a:t>
            </a:r>
            <a:r>
              <a:rPr lang="sq-AL" sz="2200" i="1" dirty="0"/>
              <a:t>kryesore që lidhen me bashkëpunimin ndërkombëtar në lidhje me krimin </a:t>
            </a:r>
            <a:r>
              <a:rPr lang="sq-AL" sz="2200" i="1" dirty="0" err="1"/>
              <a:t>kibernetik</a:t>
            </a:r>
            <a:r>
              <a:rPr lang="sq-AL" sz="2200" i="1" dirty="0"/>
              <a:t> dhe provat elektronike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dirty="0" smtClean="0"/>
              <a:t>Identifikimi i implikimeve </a:t>
            </a:r>
            <a:r>
              <a:rPr lang="sq-AL" sz="2200" i="1" dirty="0"/>
              <a:t>praktike të paraqitura nga sfidat kryesore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dirty="0" smtClean="0"/>
              <a:t>Shqyrtimi i zgjidhjeve </a:t>
            </a:r>
            <a:r>
              <a:rPr lang="sq-AL" sz="2200" i="1" dirty="0"/>
              <a:t>të mundshme për të adresuar sfidat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xmlns=""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Sfida e traditave të ndryshme ligjore</a:t>
            </a:r>
          </a:p>
        </p:txBody>
      </p:sp>
      <p:pic>
        <p:nvPicPr>
          <p:cNvPr id="6" name="Picture 5">
            <a:extLst>
              <a:ext uri="{FF2B5EF4-FFF2-40B4-BE49-F238E27FC236}">
                <a16:creationId xmlns:a16="http://schemas.microsoft.com/office/drawing/2014/main" xmlns=""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xmlns=""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sq-AL" sz="2600" b="1">
                <a:ea typeface="Verdana" panose="020B0604030504040204" pitchFamily="34" charset="0"/>
                <a:cs typeface="Arial" panose="020B0604020202020204" pitchFamily="34" charset="0"/>
              </a:rPr>
              <a:t>Ekzistojnë tri tradita ligjore </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zakonor</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civil</a:t>
            </a:r>
          </a:p>
          <a:p>
            <a:pPr marL="914400" lvl="1" indent="-457200" algn="just">
              <a:buFont typeface="Arial" panose="020B0604020202020204" pitchFamily="34" charset="0"/>
              <a:buChar char="•"/>
            </a:pPr>
            <a:r>
              <a:rPr lang="sq-AL" sz="2600">
                <a:ea typeface="Verdana" panose="020B0604030504040204" pitchFamily="34" charset="0"/>
                <a:cs typeface="Arial" panose="020B0604020202020204" pitchFamily="34" charset="0"/>
              </a:rPr>
              <a:t>Tradita e ligjit islamik </a:t>
            </a:r>
          </a:p>
          <a:p>
            <a:pPr marL="457200" indent="-457200" algn="just">
              <a:buFont typeface="Wingdings" panose="05000000000000000000" pitchFamily="2" charset="2"/>
              <a:buChar char="ü"/>
            </a:pPr>
            <a:endParaRPr lang="en-GB"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sq-AL" sz="2600">
                <a:ea typeface="Verdana" panose="020B0604030504040204" pitchFamily="34" charset="0"/>
                <a:cs typeface="Arial" panose="020B0604020202020204" pitchFamily="34" charset="0"/>
              </a:rPr>
              <a:t>Kërkesat ligjore në lidhje me </a:t>
            </a:r>
            <a:r>
              <a:rPr lang="sq-AL" sz="2600" b="1">
                <a:ea typeface="Verdana" panose="020B0604030504040204" pitchFamily="34" charset="0"/>
                <a:cs typeface="Arial" panose="020B0604020202020204" pitchFamily="34" charset="0"/>
              </a:rPr>
              <a:t>procedurat</a:t>
            </a:r>
            <a:r>
              <a:rPr lang="sq-AL" sz="2600">
                <a:ea typeface="Verdana" panose="020B0604030504040204" pitchFamily="34" charset="0"/>
                <a:cs typeface="Arial" panose="020B0604020202020204" pitchFamily="34" charset="0"/>
              </a:rPr>
              <a:t> dhe </a:t>
            </a:r>
            <a:r>
              <a:rPr lang="sq-AL" sz="2600" b="1">
                <a:ea typeface="Verdana" panose="020B0604030504040204" pitchFamily="34" charset="0"/>
                <a:cs typeface="Arial" panose="020B0604020202020204" pitchFamily="34" charset="0"/>
              </a:rPr>
              <a:t>pranueshmërinë</a:t>
            </a:r>
            <a:r>
              <a:rPr lang="sq-AL" sz="2600">
                <a:ea typeface="Verdana" panose="020B0604030504040204" pitchFamily="34" charset="0"/>
                <a:cs typeface="Arial" panose="020B0604020202020204" pitchFamily="34" charset="0"/>
              </a:rPr>
              <a:t> dallojnë në secilin vend</a:t>
            </a:r>
          </a:p>
        </p:txBody>
      </p:sp>
    </p:spTree>
    <p:extLst>
      <p:ext uri="{BB962C8B-B14F-4D97-AF65-F5344CB8AC3E}">
        <p14:creationId xmlns:p14="http://schemas.microsoft.com/office/powerpoint/2010/main" xmlns=""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92696"/>
            <a:ext cx="7796941" cy="5293757"/>
          </a:xfrm>
          <a:prstGeom prst="rect">
            <a:avLst/>
          </a:prstGeom>
        </p:spPr>
        <p:txBody>
          <a:bodyPr wrap="square">
            <a:spAutoFit/>
          </a:bodyPr>
          <a:lstStyle/>
          <a:p>
            <a:pPr marL="342900" indent="-342900" algn="just">
              <a:buFont typeface="Wingdings" pitchFamily="2" charset="2"/>
              <a:buChar char="ü"/>
            </a:pPr>
            <a:r>
              <a:rPr lang="sq-AL" sz="2600" b="1" dirty="0">
                <a:ea typeface="Verdana" panose="020B0604030504040204" pitchFamily="34" charset="0"/>
                <a:cs typeface="Arial" panose="020B0604020202020204" pitchFamily="34" charset="0"/>
              </a:rPr>
              <a:t>Ligji zakonor</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Gjurmët deri te monarkia angleze </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Praktika gjyqësore është e një rëndësie parësore</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Sistemi kundërshtues (avokatët ngrenë akuza, marrin në pyetje dëshmitarët dhe bëjnë prezantim para gjyqtarit, ku gjyqtari zbaton mjetet juridike)</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Disa shembuj:</a:t>
            </a:r>
          </a:p>
          <a:p>
            <a:pPr marL="1257300" lvl="2" indent="-342900" algn="just">
              <a:buFont typeface="Wingdings" pitchFamily="2" charset="2"/>
              <a:buChar char="ü"/>
            </a:pPr>
            <a:r>
              <a:rPr lang="sq-AL" sz="2600" dirty="0">
                <a:ea typeface="Verdana" panose="020B0604030504040204" pitchFamily="34" charset="0"/>
                <a:cs typeface="Arial" panose="020B0604020202020204" pitchFamily="34" charset="0"/>
              </a:rPr>
              <a:t>Mbretëria e Bashkuar</a:t>
            </a:r>
          </a:p>
          <a:p>
            <a:pPr marL="1257300" lvl="2" indent="-342900" algn="just">
              <a:buFont typeface="Wingdings" pitchFamily="2" charset="2"/>
              <a:buChar char="ü"/>
            </a:pPr>
            <a:r>
              <a:rPr lang="sq-AL" sz="2600" dirty="0">
                <a:ea typeface="Verdana" panose="020B0604030504040204" pitchFamily="34" charset="0"/>
                <a:cs typeface="Arial" panose="020B0604020202020204" pitchFamily="34" charset="0"/>
              </a:rPr>
              <a:t>Shtetet e Bashkuara</a:t>
            </a:r>
          </a:p>
          <a:p>
            <a:pPr marL="1257300" lvl="2" indent="-342900" algn="just">
              <a:buFont typeface="Wingdings" pitchFamily="2" charset="2"/>
              <a:buChar char="ü"/>
            </a:pPr>
            <a:r>
              <a:rPr lang="sq-AL" sz="2600" dirty="0">
                <a:ea typeface="Verdana" panose="020B0604030504040204" pitchFamily="34" charset="0"/>
                <a:cs typeface="Arial" panose="020B0604020202020204" pitchFamily="34" charset="0"/>
              </a:rPr>
              <a:t>Kanada</a:t>
            </a:r>
          </a:p>
          <a:p>
            <a:pPr marL="1257300" lvl="2" indent="-342900" algn="just">
              <a:buFont typeface="Wingdings" pitchFamily="2" charset="2"/>
              <a:buChar char="ü"/>
            </a:pPr>
            <a:r>
              <a:rPr lang="sq-AL" sz="2600" dirty="0">
                <a:ea typeface="Verdana" panose="020B0604030504040204" pitchFamily="34" charset="0"/>
                <a:cs typeface="Arial" panose="020B0604020202020204" pitchFamily="34" charset="0"/>
              </a:rPr>
              <a:t>Australia </a:t>
            </a:r>
          </a:p>
        </p:txBody>
      </p:sp>
      <p:pic>
        <p:nvPicPr>
          <p:cNvPr id="2050" name="Picture 2" descr="Flag of the United Kingdom - Wikipedia">
            <a:extLst>
              <a:ext uri="{FF2B5EF4-FFF2-40B4-BE49-F238E27FC236}">
                <a16:creationId xmlns:a16="http://schemas.microsoft.com/office/drawing/2014/main" xmlns="" id="{0714D69E-259C-4343-9DD9-3992B178E8C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77394" y="4220529"/>
            <a:ext cx="3383280" cy="16916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1536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381208"/>
            <a:ext cx="7796941" cy="4493538"/>
          </a:xfrm>
          <a:prstGeom prst="rect">
            <a:avLst/>
          </a:prstGeom>
        </p:spPr>
        <p:txBody>
          <a:bodyPr wrap="square">
            <a:spAutoFit/>
          </a:bodyPr>
          <a:lstStyle/>
          <a:p>
            <a:pPr marL="342900" indent="-342900" algn="just">
              <a:buFont typeface="Wingdings" pitchFamily="2" charset="2"/>
              <a:buChar char="ü"/>
            </a:pPr>
            <a:r>
              <a:rPr lang="sq-AL" sz="2600" b="1">
                <a:ea typeface="Verdana" panose="020B0604030504040204" pitchFamily="34" charset="0"/>
                <a:cs typeface="Arial" panose="020B0604020202020204" pitchFamily="34" charset="0"/>
              </a:rPr>
              <a:t>Ligji civil</a:t>
            </a:r>
          </a:p>
          <a:p>
            <a:pPr marL="800100" lvl="1" indent="-342900" algn="just">
              <a:buFont typeface="Wingdings" pitchFamily="2" charset="2"/>
              <a:buChar char="ü"/>
            </a:pPr>
            <a:r>
              <a:rPr lang="sq-AL" sz="2600">
                <a:ea typeface="Verdana" panose="020B0604030504040204" pitchFamily="34" charset="0"/>
                <a:cs typeface="Arial" panose="020B0604020202020204" pitchFamily="34" charset="0"/>
              </a:rPr>
              <a:t>Gjurmët deri te Perandoria Romake </a:t>
            </a:r>
          </a:p>
          <a:p>
            <a:pPr marL="800100" lvl="1" indent="-342900" algn="just">
              <a:buFont typeface="Wingdings" pitchFamily="2" charset="2"/>
              <a:buChar char="ü"/>
            </a:pPr>
            <a:r>
              <a:rPr lang="sq-AL" sz="2600">
                <a:ea typeface="Verdana" panose="020B0604030504040204" pitchFamily="34" charset="0"/>
                <a:cs typeface="Arial" panose="020B0604020202020204" pitchFamily="34" charset="0"/>
              </a:rPr>
              <a:t>Statuti i kodifikuar ka rëndësi parësore</a:t>
            </a:r>
          </a:p>
          <a:p>
            <a:pPr marL="800100" lvl="1" indent="-342900" algn="just">
              <a:buFont typeface="Wingdings" pitchFamily="2" charset="2"/>
              <a:buChar char="ü"/>
            </a:pPr>
            <a:r>
              <a:rPr lang="sq-AL" sz="2600">
                <a:ea typeface="Verdana" panose="020B0604030504040204" pitchFamily="34" charset="0"/>
                <a:cs typeface="Arial" panose="020B0604020202020204" pitchFamily="34" charset="0"/>
              </a:rPr>
              <a:t>Sistemi inkuizitor (gjyqtarët ngrenë akuza, vërtetojnë fakte përmes deklaratave të dëshmitarëve dhe zbatojnë mjete juridike)</a:t>
            </a:r>
          </a:p>
          <a:p>
            <a:pPr marL="800100" lvl="1" indent="-342900" algn="just">
              <a:buFont typeface="Wingdings" pitchFamily="2" charset="2"/>
              <a:buChar char="ü"/>
            </a:pPr>
            <a:r>
              <a:rPr lang="sq-AL" sz="2600">
                <a:ea typeface="Verdana" panose="020B0604030504040204" pitchFamily="34" charset="0"/>
                <a:cs typeface="Arial" panose="020B0604020202020204" pitchFamily="34" charset="0"/>
              </a:rPr>
              <a:t>Disa shembuj:</a:t>
            </a:r>
          </a:p>
          <a:p>
            <a:pPr marL="1257300" lvl="2" indent="-342900" algn="just">
              <a:buFont typeface="Wingdings" pitchFamily="2" charset="2"/>
              <a:buChar char="ü"/>
            </a:pPr>
            <a:r>
              <a:rPr lang="sq-AL" sz="2600">
                <a:ea typeface="Verdana" panose="020B0604030504040204" pitchFamily="34" charset="0"/>
                <a:cs typeface="Arial" panose="020B0604020202020204" pitchFamily="34" charset="0"/>
              </a:rPr>
              <a:t>Franca</a:t>
            </a:r>
          </a:p>
          <a:p>
            <a:pPr marL="1257300" lvl="2" indent="-342900" algn="just">
              <a:buFont typeface="Wingdings" pitchFamily="2" charset="2"/>
              <a:buChar char="ü"/>
            </a:pPr>
            <a:r>
              <a:rPr lang="sq-AL" sz="2600">
                <a:ea typeface="Verdana" panose="020B0604030504040204" pitchFamily="34" charset="0"/>
                <a:cs typeface="Arial" panose="020B0604020202020204" pitchFamily="34" charset="0"/>
              </a:rPr>
              <a:t>Gjermania</a:t>
            </a:r>
          </a:p>
          <a:p>
            <a:pPr marL="1257300" lvl="2" indent="-342900" algn="just">
              <a:buFont typeface="Wingdings" pitchFamily="2" charset="2"/>
              <a:buChar char="ü"/>
            </a:pPr>
            <a:r>
              <a:rPr lang="sq-AL" sz="2600">
                <a:ea typeface="Verdana" panose="020B0604030504040204" pitchFamily="34" charset="0"/>
                <a:cs typeface="Arial" panose="020B0604020202020204" pitchFamily="34" charset="0"/>
              </a:rPr>
              <a:t>Kina</a:t>
            </a:r>
          </a:p>
          <a:p>
            <a:pPr marL="1257300" lvl="2" indent="-342900" algn="just">
              <a:buFont typeface="Wingdings" pitchFamily="2" charset="2"/>
              <a:buChar char="ü"/>
            </a:pPr>
            <a:r>
              <a:rPr lang="sq-AL" sz="2600">
                <a:ea typeface="Verdana" panose="020B0604030504040204" pitchFamily="34" charset="0"/>
                <a:cs typeface="Arial" panose="020B0604020202020204" pitchFamily="34" charset="0"/>
              </a:rPr>
              <a:t>Japonia </a:t>
            </a:r>
          </a:p>
        </p:txBody>
      </p:sp>
      <p:pic>
        <p:nvPicPr>
          <p:cNvPr id="5" name="Picture 2" descr="Flag of France - Wikipedia">
            <a:extLst>
              <a:ext uri="{FF2B5EF4-FFF2-40B4-BE49-F238E27FC236}">
                <a16:creationId xmlns:a16="http://schemas.microsoft.com/office/drawing/2014/main" xmlns="" id="{C35A5FDE-9DED-4960-97E4-FFDC61F51E4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77395" y="4220529"/>
            <a:ext cx="3383280" cy="17495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57772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424070" y="894204"/>
            <a:ext cx="7986825" cy="4708981"/>
          </a:xfrm>
          <a:prstGeom prst="rect">
            <a:avLst/>
          </a:prstGeom>
        </p:spPr>
        <p:txBody>
          <a:bodyPr wrap="square">
            <a:spAutoFit/>
          </a:bodyPr>
          <a:lstStyle/>
          <a:p>
            <a:pPr marL="342900" indent="-342900" algn="just">
              <a:buFont typeface="Wingdings" pitchFamily="2" charset="2"/>
              <a:buChar char="ü"/>
            </a:pPr>
            <a:r>
              <a:rPr lang="sq-AL" sz="2500" b="1" dirty="0">
                <a:ea typeface="Verdana" panose="020B0604030504040204" pitchFamily="34" charset="0"/>
                <a:cs typeface="Arial" panose="020B0604020202020204" pitchFamily="34" charset="0"/>
              </a:rPr>
              <a:t>Ligji islamik</a:t>
            </a:r>
          </a:p>
          <a:p>
            <a:pPr marL="800100" lvl="1" indent="-342900" algn="just">
              <a:buFont typeface="Wingdings" pitchFamily="2" charset="2"/>
              <a:buChar char="ü"/>
            </a:pPr>
            <a:r>
              <a:rPr lang="sq-AL" sz="2500" dirty="0">
                <a:ea typeface="Verdana" panose="020B0604030504040204" pitchFamily="34" charset="0"/>
                <a:cs typeface="Arial" panose="020B0604020202020204" pitchFamily="34" charset="0"/>
              </a:rPr>
              <a:t>Gjurmohet në perandorinë islamike të shekullit të 7-të</a:t>
            </a:r>
          </a:p>
          <a:p>
            <a:pPr marL="800100" lvl="1" indent="-342900" algn="just">
              <a:buFont typeface="Wingdings" pitchFamily="2" charset="2"/>
              <a:buChar char="ü"/>
            </a:pPr>
            <a:r>
              <a:rPr lang="sq-AL" sz="2500" dirty="0" err="1">
                <a:ea typeface="Verdana" panose="020B0604030504040204" pitchFamily="34" charset="0"/>
                <a:cs typeface="Arial" panose="020B0604020202020204" pitchFamily="34" charset="0"/>
              </a:rPr>
              <a:t>Kur'ani</a:t>
            </a:r>
            <a:r>
              <a:rPr lang="sq-AL" sz="2500" dirty="0">
                <a:ea typeface="Verdana" panose="020B0604030504040204" pitchFamily="34" charset="0"/>
                <a:cs typeface="Arial" panose="020B0604020202020204" pitchFamily="34" charset="0"/>
              </a:rPr>
              <a:t>, </a:t>
            </a:r>
            <a:r>
              <a:rPr lang="sq-AL" sz="2500" dirty="0" err="1">
                <a:ea typeface="Verdana" panose="020B0604030504040204" pitchFamily="34" charset="0"/>
                <a:cs typeface="Arial" panose="020B0604020202020204" pitchFamily="34" charset="0"/>
              </a:rPr>
              <a:t>Sunneti</a:t>
            </a:r>
            <a:r>
              <a:rPr lang="sq-AL" sz="2500" dirty="0">
                <a:ea typeface="Verdana" panose="020B0604030504040204" pitchFamily="34" charset="0"/>
                <a:cs typeface="Arial" panose="020B0604020202020204" pitchFamily="34" charset="0"/>
              </a:rPr>
              <a:t>, konsensusi gjyqësor dhe arsyetimi analogjik janë të një rëndësie parësore</a:t>
            </a:r>
          </a:p>
          <a:p>
            <a:pPr marL="800100" lvl="1" indent="-342900" algn="just">
              <a:buFont typeface="Wingdings" pitchFamily="2" charset="2"/>
              <a:buChar char="ü"/>
            </a:pPr>
            <a:r>
              <a:rPr lang="sq-AL" sz="2500" dirty="0">
                <a:ea typeface="Verdana" panose="020B0604030504040204" pitchFamily="34" charset="0"/>
                <a:cs typeface="Arial" panose="020B0604020202020204" pitchFamily="34" charset="0"/>
              </a:rPr>
              <a:t>Sistemet ligjore islamike kanë kërkesa unike të provave</a:t>
            </a:r>
          </a:p>
          <a:p>
            <a:pPr marL="1257300" lvl="2" indent="-342900" algn="just">
              <a:buFont typeface="Wingdings" pitchFamily="2" charset="2"/>
              <a:buChar char="ü"/>
            </a:pPr>
            <a:r>
              <a:rPr lang="sq-AL" sz="2500" dirty="0">
                <a:ea typeface="Verdana" panose="020B0604030504040204" pitchFamily="34" charset="0"/>
                <a:cs typeface="Arial" panose="020B0604020202020204" pitchFamily="34" charset="0"/>
              </a:rPr>
              <a:t>Për shembull, vlera e dëshmisë së grave në disa sisteme ligjore islamike ka më pak vlerë sesa dëshmia e burrave</a:t>
            </a:r>
          </a:p>
          <a:p>
            <a:pPr marL="800100" lvl="1" indent="-342900" algn="just">
              <a:buFont typeface="Wingdings" pitchFamily="2" charset="2"/>
              <a:buChar char="ü"/>
            </a:pPr>
            <a:r>
              <a:rPr lang="sq-AL" sz="2500" dirty="0">
                <a:ea typeface="Verdana" panose="020B0604030504040204" pitchFamily="34" charset="0"/>
                <a:cs typeface="Arial" panose="020B0604020202020204" pitchFamily="34" charset="0"/>
              </a:rPr>
              <a:t>Disa shembuj:</a:t>
            </a:r>
          </a:p>
          <a:p>
            <a:pPr marL="1257300" lvl="2" indent="-342900" algn="just">
              <a:buFont typeface="Wingdings" pitchFamily="2" charset="2"/>
              <a:buChar char="ü"/>
            </a:pPr>
            <a:r>
              <a:rPr lang="sq-AL" sz="2500" dirty="0">
                <a:ea typeface="Verdana" panose="020B0604030504040204" pitchFamily="34" charset="0"/>
                <a:cs typeface="Arial" panose="020B0604020202020204" pitchFamily="34" charset="0"/>
              </a:rPr>
              <a:t>Arabia Saudite </a:t>
            </a:r>
          </a:p>
        </p:txBody>
      </p:sp>
      <p:pic>
        <p:nvPicPr>
          <p:cNvPr id="5" name="Picture 2">
            <a:extLst>
              <a:ext uri="{FF2B5EF4-FFF2-40B4-BE49-F238E27FC236}">
                <a16:creationId xmlns:a16="http://schemas.microsoft.com/office/drawing/2014/main" xmlns="" id="{43793A69-E92C-4EC4-9C79-3DDAD2070781}"/>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77394" y="4731193"/>
            <a:ext cx="3383281" cy="17495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26260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16430"/>
            <a:ext cx="7796941" cy="4862870"/>
          </a:xfrm>
          <a:prstGeom prst="rect">
            <a:avLst/>
          </a:prstGeom>
        </p:spPr>
        <p:txBody>
          <a:bodyPr wrap="square">
            <a:spAutoFit/>
          </a:bodyPr>
          <a:lstStyle/>
          <a:p>
            <a:pPr marL="342900" indent="-342900" algn="just">
              <a:buFont typeface="Wingdings" pitchFamily="2" charset="2"/>
              <a:buChar char="ü"/>
            </a:pPr>
            <a:r>
              <a:rPr lang="sq-AL" sz="2600" b="1" dirty="0">
                <a:ea typeface="Verdana" panose="020B0604030504040204" pitchFamily="34" charset="0"/>
                <a:cs typeface="Arial" panose="020B0604020202020204" pitchFamily="34" charset="0"/>
              </a:rPr>
              <a:t>Ligji hibrid</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Ligji zakonor + ligji civil + ligji islamik</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Ligji zakonor + ligji civil</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Ligji zakonor + ligji islamik</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Ligji civil + ligji islamik</a:t>
            </a:r>
          </a:p>
          <a:p>
            <a:pPr marL="800100" lvl="1" indent="-342900" algn="just">
              <a:buFont typeface="Wingdings" pitchFamily="2" charset="2"/>
              <a:buChar char="ü"/>
            </a:pPr>
            <a:endParaRPr lang="en-GB" altLang="en-US" sz="105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600" dirty="0">
                <a:ea typeface="Verdana" panose="020B0604030504040204" pitchFamily="34" charset="0"/>
                <a:cs typeface="Arial" panose="020B0604020202020204" pitchFamily="34" charset="0"/>
              </a:rPr>
              <a:t>Shumica e vendeve kanë sisteme juridike hibride</a:t>
            </a:r>
          </a:p>
          <a:p>
            <a:pPr marL="342900" indent="-342900" algn="just">
              <a:buFont typeface="Wingdings" pitchFamily="2" charset="2"/>
              <a:buChar char="ü"/>
            </a:pPr>
            <a:endParaRPr lang="en-GB" altLang="en-US" sz="1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600" dirty="0">
                <a:ea typeface="Verdana" panose="020B0604030504040204" pitchFamily="34" charset="0"/>
                <a:cs typeface="Arial" panose="020B0604020202020204" pitchFamily="34" charset="0"/>
              </a:rPr>
              <a:t>Shembull i sistemit hibrid: </a:t>
            </a:r>
            <a:r>
              <a:rPr lang="sq-AL" sz="2600" dirty="0" err="1">
                <a:ea typeface="Verdana" panose="020B0604030504040204" pitchFamily="34" charset="0"/>
                <a:cs typeface="Arial" panose="020B0604020202020204" pitchFamily="34" charset="0"/>
              </a:rPr>
              <a:t>Mauritius</a:t>
            </a:r>
            <a:r>
              <a:rPr lang="sq-AL" sz="2600" dirty="0">
                <a:ea typeface="Verdana" panose="020B0604030504040204" pitchFamily="34" charset="0"/>
                <a:cs typeface="Arial" panose="020B0604020202020204" pitchFamily="34" charset="0"/>
              </a:rPr>
              <a:t> </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Së pari koloni franceze (ndikimi i ligjit civil)</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Pastaj koloni britanike (ndikimi i ligjit zakonor)</a:t>
            </a:r>
          </a:p>
          <a:p>
            <a:pPr marL="800100" lvl="1" indent="-342900" algn="just">
              <a:buFont typeface="Wingdings" pitchFamily="2" charset="2"/>
              <a:buChar char="ü"/>
            </a:pPr>
            <a:r>
              <a:rPr lang="sq-AL" sz="2600" dirty="0">
                <a:ea typeface="Verdana" panose="020B0604030504040204" pitchFamily="34" charset="0"/>
                <a:cs typeface="Arial" panose="020B0604020202020204" pitchFamily="34" charset="0"/>
              </a:rPr>
              <a:t>~18% popullsi myslimane (ndikimi i ligjit islam në të drejtën personale)</a:t>
            </a:r>
          </a:p>
        </p:txBody>
      </p:sp>
      <p:pic>
        <p:nvPicPr>
          <p:cNvPr id="6" name="Picture 5">
            <a:extLst>
              <a:ext uri="{FF2B5EF4-FFF2-40B4-BE49-F238E27FC236}">
                <a16:creationId xmlns:a16="http://schemas.microsoft.com/office/drawing/2014/main" xmlns="" id="{57C76680-B6D9-4C7D-A694-FB2350962E53}"/>
              </a:ext>
            </a:extLst>
          </p:cNvPr>
          <p:cNvPicPr>
            <a:picLocks noChangeAspect="1"/>
          </p:cNvPicPr>
          <p:nvPr/>
        </p:nvPicPr>
        <p:blipFill>
          <a:blip r:embed="rId4"/>
          <a:stretch>
            <a:fillRect/>
          </a:stretch>
        </p:blipFill>
        <p:spPr>
          <a:xfrm>
            <a:off x="7045219" y="2267120"/>
            <a:ext cx="1497565" cy="998377"/>
          </a:xfrm>
          <a:prstGeom prst="rect">
            <a:avLst/>
          </a:prstGeom>
        </p:spPr>
      </p:pic>
    </p:spTree>
    <p:extLst>
      <p:ext uri="{BB962C8B-B14F-4D97-AF65-F5344CB8AC3E}">
        <p14:creationId xmlns:p14="http://schemas.microsoft.com/office/powerpoint/2010/main" xmlns="" val="4185836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59138"/>
            <a:ext cx="7796941" cy="1292662"/>
          </a:xfrm>
          <a:prstGeom prst="rect">
            <a:avLst/>
          </a:prstGeom>
        </p:spPr>
        <p:txBody>
          <a:bodyPr wrap="square">
            <a:spAutoFit/>
          </a:bodyPr>
          <a:lstStyle/>
          <a:p>
            <a:pPr algn="ctr"/>
            <a:r>
              <a:rPr lang="sq-AL" sz="2600" b="1">
                <a:ea typeface="Verdana" panose="020B0604030504040204" pitchFamily="34" charset="0"/>
                <a:cs typeface="Arial" panose="020B0604020202020204" pitchFamily="34" charset="0"/>
              </a:rPr>
              <a:t>Rolet dhe funksionet ndryshojnë në sistemet ligjore</a:t>
            </a:r>
          </a:p>
          <a:p>
            <a:pPr algn="ctr"/>
            <a:endParaRPr lang="en-GB" altLang="en-US" sz="2600" b="1" dirty="0">
              <a:ea typeface="Verdana" panose="020B0604030504040204" pitchFamily="34" charset="0"/>
              <a:cs typeface="Arial" panose="020B0604020202020204" pitchFamily="34" charset="0"/>
            </a:endParaRPr>
          </a:p>
          <a:p>
            <a:pPr algn="ctr"/>
            <a:r>
              <a:rPr lang="sq-AL" sz="2600" b="1">
                <a:solidFill>
                  <a:srgbClr val="FF0000"/>
                </a:solidFill>
                <a:ea typeface="Verdana" panose="020B0604030504040204" pitchFamily="34" charset="0"/>
                <a:cs typeface="Arial" panose="020B0604020202020204" pitchFamily="34" charset="0"/>
              </a:rPr>
              <a:t>Policia</a:t>
            </a:r>
          </a:p>
        </p:txBody>
      </p:sp>
      <p:sp>
        <p:nvSpPr>
          <p:cNvPr id="5" name="TextBox 4">
            <a:extLst>
              <a:ext uri="{FF2B5EF4-FFF2-40B4-BE49-F238E27FC236}">
                <a16:creationId xmlns:a16="http://schemas.microsoft.com/office/drawing/2014/main" xmlns="" id="{21DDDE17-A8C1-444E-A4F2-356C80838117}"/>
              </a:ext>
            </a:extLst>
          </p:cNvPr>
          <p:cNvSpPr txBox="1"/>
          <p:nvPr/>
        </p:nvSpPr>
        <p:spPr>
          <a:xfrm>
            <a:off x="359543" y="2759829"/>
            <a:ext cx="4107954" cy="3139321"/>
          </a:xfrm>
          <a:prstGeom prst="rect">
            <a:avLst/>
          </a:prstGeom>
          <a:noFill/>
        </p:spPr>
        <p:txBody>
          <a:bodyPr wrap="square" rtlCol="0">
            <a:spAutoFit/>
          </a:bodyPr>
          <a:lstStyle/>
          <a:p>
            <a:pPr algn="ctr"/>
            <a:r>
              <a:rPr lang="sq-AL" b="1"/>
              <a:t>Ligji zakonor</a:t>
            </a:r>
          </a:p>
          <a:p>
            <a:pPr algn="just"/>
            <a:endParaRPr lang="en-US" b="1" dirty="0"/>
          </a:p>
          <a:p>
            <a:pPr marL="285750" indent="-285750" algn="just">
              <a:buFont typeface="Wingdings" panose="05000000000000000000" pitchFamily="2" charset="2"/>
              <a:buChar char="Ø"/>
            </a:pPr>
            <a:r>
              <a:rPr lang="sq-AL"/>
              <a:t>Kompetenca të mëdha të pavarura hetimore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Përgjegjëse për mbledhjen dhe sigurimin e provave</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Mund të kërkojë autorizim gjyqësor për ushtrimin e disa kompetencave hetimore </a:t>
            </a:r>
          </a:p>
        </p:txBody>
      </p:sp>
      <p:sp>
        <p:nvSpPr>
          <p:cNvPr id="8" name="TextBox 7">
            <a:extLst>
              <a:ext uri="{FF2B5EF4-FFF2-40B4-BE49-F238E27FC236}">
                <a16:creationId xmlns:a16="http://schemas.microsoft.com/office/drawing/2014/main" xmlns="" id="{9ECA4161-200D-496F-B9E1-D75C5513C255}"/>
              </a:ext>
            </a:extLst>
          </p:cNvPr>
          <p:cNvSpPr txBox="1"/>
          <p:nvPr/>
        </p:nvSpPr>
        <p:spPr>
          <a:xfrm>
            <a:off x="4676505" y="2759829"/>
            <a:ext cx="4107954" cy="3416320"/>
          </a:xfrm>
          <a:prstGeom prst="rect">
            <a:avLst/>
          </a:prstGeom>
          <a:noFill/>
        </p:spPr>
        <p:txBody>
          <a:bodyPr wrap="square" rtlCol="0">
            <a:spAutoFit/>
          </a:bodyPr>
          <a:lstStyle/>
          <a:p>
            <a:pPr algn="ctr"/>
            <a:r>
              <a:rPr lang="sq-AL" b="1"/>
              <a:t>Ligji civil</a:t>
            </a:r>
          </a:p>
          <a:p>
            <a:pPr algn="just"/>
            <a:endParaRPr lang="en-US" b="1" dirty="0"/>
          </a:p>
          <a:p>
            <a:pPr marL="285750" indent="-285750" algn="just">
              <a:buFont typeface="Wingdings" panose="05000000000000000000" pitchFamily="2" charset="2"/>
              <a:buChar char="Ø"/>
            </a:pPr>
            <a:r>
              <a:rPr lang="sq-AL"/>
              <a:t>Kompetenca të kufizuara të pavarësisë hetimore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Përgjegjës për informimin e prokurorëve për një krim</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Mund të duhet të ndihmojë gjyqtarin hetues dhe prokurorin në hetim duke ekzekutuar kompetencat hetimore </a:t>
            </a:r>
          </a:p>
        </p:txBody>
      </p:sp>
    </p:spTree>
    <p:extLst>
      <p:ext uri="{BB962C8B-B14F-4D97-AF65-F5344CB8AC3E}">
        <p14:creationId xmlns:p14="http://schemas.microsoft.com/office/powerpoint/2010/main" xmlns="" val="40021170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59138"/>
            <a:ext cx="7796941" cy="1292662"/>
          </a:xfrm>
          <a:prstGeom prst="rect">
            <a:avLst/>
          </a:prstGeom>
        </p:spPr>
        <p:txBody>
          <a:bodyPr wrap="square">
            <a:spAutoFit/>
          </a:bodyPr>
          <a:lstStyle/>
          <a:p>
            <a:pPr algn="ctr"/>
            <a:r>
              <a:rPr lang="sq-AL" sz="2600" b="1">
                <a:ea typeface="Verdana" panose="020B0604030504040204" pitchFamily="34" charset="0"/>
                <a:cs typeface="Arial" panose="020B0604020202020204" pitchFamily="34" charset="0"/>
              </a:rPr>
              <a:t>Rolet dhe funksionet ndryshojnë në sistemet ligjore</a:t>
            </a:r>
          </a:p>
          <a:p>
            <a:pPr algn="ctr"/>
            <a:endParaRPr lang="en-GB" altLang="en-US" sz="2600" b="1" dirty="0">
              <a:ea typeface="Verdana" panose="020B0604030504040204" pitchFamily="34" charset="0"/>
              <a:cs typeface="Arial" panose="020B0604020202020204" pitchFamily="34" charset="0"/>
            </a:endParaRPr>
          </a:p>
          <a:p>
            <a:pPr algn="ctr"/>
            <a:r>
              <a:rPr lang="sq-AL" sz="2600" b="1">
                <a:solidFill>
                  <a:srgbClr val="FF0000"/>
                </a:solidFill>
                <a:ea typeface="Verdana" panose="020B0604030504040204" pitchFamily="34" charset="0"/>
                <a:cs typeface="Arial" panose="020B0604020202020204" pitchFamily="34" charset="0"/>
              </a:rPr>
              <a:t>Prokurorët </a:t>
            </a:r>
          </a:p>
        </p:txBody>
      </p:sp>
      <p:sp>
        <p:nvSpPr>
          <p:cNvPr id="5" name="TextBox 4">
            <a:extLst>
              <a:ext uri="{FF2B5EF4-FFF2-40B4-BE49-F238E27FC236}">
                <a16:creationId xmlns:a16="http://schemas.microsoft.com/office/drawing/2014/main" xmlns="" id="{21DDDE17-A8C1-444E-A4F2-356C80838117}"/>
              </a:ext>
            </a:extLst>
          </p:cNvPr>
          <p:cNvSpPr txBox="1"/>
          <p:nvPr/>
        </p:nvSpPr>
        <p:spPr>
          <a:xfrm>
            <a:off x="359543" y="2759829"/>
            <a:ext cx="4107954" cy="3416320"/>
          </a:xfrm>
          <a:prstGeom prst="rect">
            <a:avLst/>
          </a:prstGeom>
          <a:noFill/>
        </p:spPr>
        <p:txBody>
          <a:bodyPr wrap="square" rtlCol="0">
            <a:spAutoFit/>
          </a:bodyPr>
          <a:lstStyle/>
          <a:p>
            <a:pPr algn="ctr"/>
            <a:r>
              <a:rPr lang="sq-AL" b="1"/>
              <a:t>Ligji zakonor</a:t>
            </a:r>
          </a:p>
          <a:p>
            <a:pPr algn="just"/>
            <a:endParaRPr lang="en-US" b="1" dirty="0"/>
          </a:p>
          <a:p>
            <a:pPr marL="285750" indent="-285750" algn="just">
              <a:buFont typeface="Wingdings" panose="05000000000000000000" pitchFamily="2" charset="2"/>
              <a:buChar char="Ø"/>
            </a:pPr>
            <a:r>
              <a:rPr lang="sq-AL" sz="1800"/>
              <a:t>Përfshirje e kufizuar në hetim</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Përcakton nëse ka prova të mjaftueshme për të ngritur akuza dhe për të ndjekur penalisht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Paraqet provat e mbledhura nga policia në gjykatë</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Kryen marrjen në pyetje të dëshmitarëve </a:t>
            </a:r>
          </a:p>
        </p:txBody>
      </p:sp>
      <p:sp>
        <p:nvSpPr>
          <p:cNvPr id="8" name="TextBox 7">
            <a:extLst>
              <a:ext uri="{FF2B5EF4-FFF2-40B4-BE49-F238E27FC236}">
                <a16:creationId xmlns:a16="http://schemas.microsoft.com/office/drawing/2014/main" xmlns=""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sq-AL" b="1"/>
              <a:t>Ligji civil</a:t>
            </a:r>
          </a:p>
          <a:p>
            <a:pPr algn="just"/>
            <a:endParaRPr lang="en-US" b="1" dirty="0"/>
          </a:p>
          <a:p>
            <a:pPr marL="285750" indent="-285750" algn="just">
              <a:buFont typeface="Wingdings" panose="05000000000000000000" pitchFamily="2" charset="2"/>
              <a:buChar char="Ø"/>
            </a:pPr>
            <a:r>
              <a:rPr lang="sq-AL" sz="1800"/>
              <a:t>Përfshirja në hetim për të siguruar ndjekjen e duhur të procedurave</a:t>
            </a:r>
          </a:p>
          <a:p>
            <a:pPr marL="285750" indent="-285750" algn="just">
              <a:buFont typeface="Wingdings" panose="05000000000000000000" pitchFamily="2" charset="2"/>
              <a:buChar char="Ø"/>
            </a:pPr>
            <a:endParaRPr lang="en-US" sz="1800" dirty="0"/>
          </a:p>
          <a:p>
            <a:pPr marL="285750" indent="-285750" algn="just">
              <a:buFont typeface="Wingdings" panose="05000000000000000000" pitchFamily="2" charset="2"/>
              <a:buChar char="Ø"/>
            </a:pPr>
            <a:r>
              <a:rPr lang="sq-AL" sz="1800"/>
              <a:t>Përcakton nëse ka prova të mjaftueshme për t'ia referuar lëndën gjyqtarit hetues</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Shërben si këshilltar i gjyqtarit hetues </a:t>
            </a:r>
          </a:p>
        </p:txBody>
      </p:sp>
    </p:spTree>
    <p:extLst>
      <p:ext uri="{BB962C8B-B14F-4D97-AF65-F5344CB8AC3E}">
        <p14:creationId xmlns:p14="http://schemas.microsoft.com/office/powerpoint/2010/main" xmlns="" val="11700546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59138"/>
            <a:ext cx="7796941" cy="1292662"/>
          </a:xfrm>
          <a:prstGeom prst="rect">
            <a:avLst/>
          </a:prstGeom>
        </p:spPr>
        <p:txBody>
          <a:bodyPr wrap="square">
            <a:spAutoFit/>
          </a:bodyPr>
          <a:lstStyle/>
          <a:p>
            <a:pPr algn="ctr"/>
            <a:r>
              <a:rPr lang="sq-AL" sz="2600" b="1">
                <a:ea typeface="Verdana" panose="020B0604030504040204" pitchFamily="34" charset="0"/>
                <a:cs typeface="Arial" panose="020B0604020202020204" pitchFamily="34" charset="0"/>
              </a:rPr>
              <a:t>Rolet dhe funksionet ndryshojnë në sistemet ligjore</a:t>
            </a:r>
          </a:p>
          <a:p>
            <a:pPr algn="ctr"/>
            <a:endParaRPr lang="en-GB" altLang="en-US" sz="2600" b="1" dirty="0">
              <a:ea typeface="Verdana" panose="020B0604030504040204" pitchFamily="34" charset="0"/>
              <a:cs typeface="Arial" panose="020B0604020202020204" pitchFamily="34" charset="0"/>
            </a:endParaRPr>
          </a:p>
          <a:p>
            <a:pPr algn="ctr"/>
            <a:r>
              <a:rPr lang="sq-AL" sz="2600" b="1">
                <a:solidFill>
                  <a:srgbClr val="FF0000"/>
                </a:solidFill>
                <a:ea typeface="Verdana" panose="020B0604030504040204" pitchFamily="34" charset="0"/>
                <a:cs typeface="Arial" panose="020B0604020202020204" pitchFamily="34" charset="0"/>
              </a:rPr>
              <a:t>Gjyqtari / gjyqtari hetues (juge d’instruction)  </a:t>
            </a:r>
          </a:p>
        </p:txBody>
      </p:sp>
      <p:sp>
        <p:nvSpPr>
          <p:cNvPr id="5" name="TextBox 4">
            <a:extLst>
              <a:ext uri="{FF2B5EF4-FFF2-40B4-BE49-F238E27FC236}">
                <a16:creationId xmlns:a16="http://schemas.microsoft.com/office/drawing/2014/main" xmlns="" id="{21DDDE17-A8C1-444E-A4F2-356C80838117}"/>
              </a:ext>
            </a:extLst>
          </p:cNvPr>
          <p:cNvSpPr txBox="1"/>
          <p:nvPr/>
        </p:nvSpPr>
        <p:spPr>
          <a:xfrm>
            <a:off x="359543" y="2759829"/>
            <a:ext cx="4107954" cy="3693319"/>
          </a:xfrm>
          <a:prstGeom prst="rect">
            <a:avLst/>
          </a:prstGeom>
          <a:noFill/>
        </p:spPr>
        <p:txBody>
          <a:bodyPr wrap="square" rtlCol="0">
            <a:spAutoFit/>
          </a:bodyPr>
          <a:lstStyle/>
          <a:p>
            <a:pPr algn="ctr"/>
            <a:r>
              <a:rPr lang="sq-AL" b="1"/>
              <a:t>Ligji zakonor (gjyqtari)</a:t>
            </a:r>
          </a:p>
          <a:p>
            <a:pPr algn="just"/>
            <a:endParaRPr lang="en-US" b="1" dirty="0"/>
          </a:p>
          <a:p>
            <a:pPr marL="285750" indent="-285750" algn="just">
              <a:buFont typeface="Wingdings" panose="05000000000000000000" pitchFamily="2" charset="2"/>
              <a:buChar char="Ø"/>
            </a:pPr>
            <a:r>
              <a:rPr lang="sq-AL" sz="1800"/>
              <a:t>Vepron si arbitër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Roli në hetim i kufizuar në lëshimin e autorizimeve/urdhrave për policinë për të ushtruar masa hetimore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a:t>Interpreton ligjet dhe merr vendime bazuar në çështjen e paraqitur nga prokurori dhe avokati mbrojtës. </a:t>
            </a:r>
          </a:p>
          <a:p>
            <a:pPr marL="285750" indent="-285750" algn="just">
              <a:buFont typeface="Wingdings" panose="05000000000000000000" pitchFamily="2" charset="2"/>
              <a:buChar char="Ø"/>
            </a:pPr>
            <a:endParaRPr lang="en-US" dirty="0"/>
          </a:p>
        </p:txBody>
      </p:sp>
      <p:sp>
        <p:nvSpPr>
          <p:cNvPr id="8" name="TextBox 7">
            <a:extLst>
              <a:ext uri="{FF2B5EF4-FFF2-40B4-BE49-F238E27FC236}">
                <a16:creationId xmlns:a16="http://schemas.microsoft.com/office/drawing/2014/main" xmlns=""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sq-AL" b="1"/>
              <a:t>Ligji civil (gjyqtari hetues)</a:t>
            </a:r>
          </a:p>
          <a:p>
            <a:pPr algn="just"/>
            <a:endParaRPr lang="en-US" b="1" dirty="0"/>
          </a:p>
          <a:p>
            <a:pPr marL="285750" indent="-285750" algn="just">
              <a:buFont typeface="Wingdings" panose="05000000000000000000" pitchFamily="2" charset="2"/>
              <a:buChar char="Ø"/>
            </a:pPr>
            <a:r>
              <a:rPr lang="sq-AL" sz="1800"/>
              <a:t>Udhëheq hetimet penale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Merr në pyetje dëshmitarët</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Kompetenca të gjera siç është lëshimi i urdhrave apo vizita e vendit të ngjarjes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a:t>Referimi i një lënde në gjykatë (gjyqtarit në detyrë)</a:t>
            </a:r>
          </a:p>
        </p:txBody>
      </p:sp>
    </p:spTree>
    <p:extLst>
      <p:ext uri="{BB962C8B-B14F-4D97-AF65-F5344CB8AC3E}">
        <p14:creationId xmlns:p14="http://schemas.microsoft.com/office/powerpoint/2010/main" xmlns="" val="3016217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613954" y="1159138"/>
            <a:ext cx="7796941" cy="1569660"/>
          </a:xfrm>
          <a:prstGeom prst="rect">
            <a:avLst/>
          </a:prstGeom>
        </p:spPr>
        <p:txBody>
          <a:bodyPr wrap="square">
            <a:spAutoFit/>
          </a:bodyPr>
          <a:lstStyle/>
          <a:p>
            <a:pPr algn="ctr"/>
            <a:r>
              <a:rPr lang="sq-AL" sz="2600" b="1" dirty="0">
                <a:ea typeface="Verdana" panose="020B0604030504040204" pitchFamily="34" charset="0"/>
                <a:cs typeface="Arial" panose="020B0604020202020204" pitchFamily="34" charset="0"/>
              </a:rPr>
              <a:t>Rolet dhe funksionet ndryshojnë në sistemet ligjore</a:t>
            </a:r>
          </a:p>
          <a:p>
            <a:pPr algn="ctr"/>
            <a:endParaRPr lang="en-GB" altLang="en-US" sz="1600" b="1" dirty="0">
              <a:ea typeface="Verdana" panose="020B0604030504040204" pitchFamily="34" charset="0"/>
              <a:cs typeface="Arial" panose="020B0604020202020204" pitchFamily="34" charset="0"/>
            </a:endParaRPr>
          </a:p>
          <a:p>
            <a:pPr algn="ctr"/>
            <a:r>
              <a:rPr lang="sq-AL" sz="2600" b="1" dirty="0">
                <a:solidFill>
                  <a:srgbClr val="FF0000"/>
                </a:solidFill>
                <a:ea typeface="Verdana" panose="020B0604030504040204" pitchFamily="34" charset="0"/>
                <a:cs typeface="Arial" panose="020B0604020202020204" pitchFamily="34" charset="0"/>
              </a:rPr>
              <a:t>Avokati Mbrojtës </a:t>
            </a:r>
          </a:p>
        </p:txBody>
      </p:sp>
      <p:sp>
        <p:nvSpPr>
          <p:cNvPr id="5" name="TextBox 4">
            <a:extLst>
              <a:ext uri="{FF2B5EF4-FFF2-40B4-BE49-F238E27FC236}">
                <a16:creationId xmlns:a16="http://schemas.microsoft.com/office/drawing/2014/main" xmlns="" id="{21DDDE17-A8C1-444E-A4F2-356C80838117}"/>
              </a:ext>
            </a:extLst>
          </p:cNvPr>
          <p:cNvSpPr txBox="1"/>
          <p:nvPr/>
        </p:nvSpPr>
        <p:spPr>
          <a:xfrm>
            <a:off x="359543" y="2759829"/>
            <a:ext cx="4107954" cy="3139321"/>
          </a:xfrm>
          <a:prstGeom prst="rect">
            <a:avLst/>
          </a:prstGeom>
          <a:noFill/>
        </p:spPr>
        <p:txBody>
          <a:bodyPr wrap="square" rtlCol="0">
            <a:spAutoFit/>
          </a:bodyPr>
          <a:lstStyle/>
          <a:p>
            <a:pPr algn="ctr"/>
            <a:r>
              <a:rPr lang="sq-AL" b="1" dirty="0"/>
              <a:t>Ligji zakonor</a:t>
            </a:r>
          </a:p>
          <a:p>
            <a:pPr algn="just"/>
            <a:endParaRPr lang="en-US" b="1" dirty="0"/>
          </a:p>
          <a:p>
            <a:pPr marL="285750" indent="-285750" algn="just">
              <a:buFont typeface="Wingdings" panose="05000000000000000000" pitchFamily="2" charset="2"/>
              <a:buChar char="Ø"/>
            </a:pPr>
            <a:r>
              <a:rPr lang="sq-AL" sz="1800" dirty="0"/>
              <a:t>Përfaqëson të dyshuarit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dirty="0"/>
              <a:t>Paraqet mbrojtjen e rastit në gjykatë</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sz="1800" dirty="0"/>
              <a:t>Kryen marrjen në pyetje të dëshmitarëve të paraqitur nga prokurori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dirty="0"/>
              <a:t>Mund të paraqesë dëshmitarë në mbështetje të mbrojtjes </a:t>
            </a:r>
          </a:p>
        </p:txBody>
      </p:sp>
      <p:sp>
        <p:nvSpPr>
          <p:cNvPr id="8" name="TextBox 7">
            <a:extLst>
              <a:ext uri="{FF2B5EF4-FFF2-40B4-BE49-F238E27FC236}">
                <a16:creationId xmlns:a16="http://schemas.microsoft.com/office/drawing/2014/main" xmlns="" id="{9ECA4161-200D-496F-B9E1-D75C5513C255}"/>
              </a:ext>
            </a:extLst>
          </p:cNvPr>
          <p:cNvSpPr txBox="1"/>
          <p:nvPr/>
        </p:nvSpPr>
        <p:spPr>
          <a:xfrm>
            <a:off x="4676505" y="2759829"/>
            <a:ext cx="4107954" cy="3139321"/>
          </a:xfrm>
          <a:prstGeom prst="rect">
            <a:avLst/>
          </a:prstGeom>
          <a:noFill/>
        </p:spPr>
        <p:txBody>
          <a:bodyPr wrap="square" rtlCol="0">
            <a:spAutoFit/>
          </a:bodyPr>
          <a:lstStyle/>
          <a:p>
            <a:pPr algn="ctr"/>
            <a:r>
              <a:rPr lang="sq-AL" b="1" dirty="0"/>
              <a:t>Ligji civil</a:t>
            </a:r>
          </a:p>
          <a:p>
            <a:pPr algn="just"/>
            <a:endParaRPr lang="en-US" b="1" dirty="0"/>
          </a:p>
          <a:p>
            <a:pPr marL="285750" indent="-285750" algn="just">
              <a:buFont typeface="Wingdings" panose="05000000000000000000" pitchFamily="2" charset="2"/>
              <a:buChar char="Ø"/>
            </a:pPr>
            <a:r>
              <a:rPr lang="sq-AL" sz="1800" dirty="0"/>
              <a:t>Luan rol të paanshëm</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dirty="0"/>
              <a:t>Rol të kufizuar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dirty="0"/>
              <a:t>Në disa sisteme, nuk janë të pranishëm kur intervistohen dëshmitarët </a:t>
            </a:r>
          </a:p>
          <a:p>
            <a:pPr marL="285750" indent="-285750" algn="just">
              <a:buFont typeface="Wingdings" panose="05000000000000000000" pitchFamily="2" charset="2"/>
              <a:buChar char="Ø"/>
            </a:pPr>
            <a:endParaRPr lang="en-US" dirty="0"/>
          </a:p>
          <a:p>
            <a:pPr marL="285750" indent="-285750" algn="just">
              <a:buFont typeface="Wingdings" panose="05000000000000000000" pitchFamily="2" charset="2"/>
              <a:buChar char="Ø"/>
            </a:pPr>
            <a:r>
              <a:rPr lang="sq-AL" dirty="0"/>
              <a:t>Zakonisht ndalohet të kontaktojë dëshmitarët </a:t>
            </a:r>
          </a:p>
        </p:txBody>
      </p:sp>
    </p:spTree>
    <p:extLst>
      <p:ext uri="{BB962C8B-B14F-4D97-AF65-F5344CB8AC3E}">
        <p14:creationId xmlns:p14="http://schemas.microsoft.com/office/powerpoint/2010/main" xmlns="" val="1346853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 e shpejtësisë</a:t>
            </a:r>
          </a:p>
        </p:txBody>
      </p:sp>
      <p:pic>
        <p:nvPicPr>
          <p:cNvPr id="6" name="Picture 5">
            <a:extLst>
              <a:ext uri="{FF2B5EF4-FFF2-40B4-BE49-F238E27FC236}">
                <a16:creationId xmlns:a16="http://schemas.microsoft.com/office/drawing/2014/main" xmlns="" id="{D8B6606F-A768-441C-B672-2EC79E8D6FB7}"/>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xmlns=""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894205"/>
            <a:ext cx="8366432" cy="5693866"/>
          </a:xfrm>
          <a:prstGeom prst="rect">
            <a:avLst/>
          </a:prstGeom>
        </p:spPr>
        <p:txBody>
          <a:bodyPr wrap="square">
            <a:spAutoFit/>
          </a:bodyPr>
          <a:lstStyle/>
          <a:p>
            <a:pPr marL="342900" indent="-342900" algn="just">
              <a:buFont typeface="Wingdings" pitchFamily="2" charset="2"/>
              <a:buChar char="ü"/>
            </a:pPr>
            <a:r>
              <a:rPr lang="sq-AL" sz="2200" b="1" dirty="0">
                <a:ea typeface="Verdana" panose="020B0604030504040204" pitchFamily="34" charset="0"/>
                <a:cs typeface="Arial" panose="020B0604020202020204" pitchFamily="34" charset="0"/>
              </a:rPr>
              <a:t>Kriminaliteti i dyfishtë</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Shumë vende kërkojnë kriminalitet të dyfishtë në mënyrë që t'u japin ndihmë të ndërsjellë vendeve të tjera. Kjo lejohet po ashtu edhe nga Konventa e Budapestit </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Këto vende do të bashkëpunojnë vetëm në lidhje me veprat e kryera në juridiksione të tjera, të cilat nëse kryhen në juridiksionin e tyre, do të përbënin vepër penale</a:t>
            </a:r>
          </a:p>
          <a:p>
            <a:pPr marL="800100" lvl="1" indent="-342900" algn="just">
              <a:buFont typeface="Wingdings" pitchFamily="2" charset="2"/>
              <a:buChar char="ü"/>
            </a:pPr>
            <a:r>
              <a:rPr lang="sq-AL" sz="2200" dirty="0">
                <a:ea typeface="Verdana" panose="020B0604030504040204" pitchFamily="34" charset="0"/>
                <a:cs typeface="Arial" panose="020B0604020202020204" pitchFamily="34" charset="0"/>
              </a:rPr>
              <a:t>Mund të ketë sfida në interpretimin e kriminalitetit të dyfishtë për shkak të problemeve të identifikuara të gjuhës dhe terminologjisë </a:t>
            </a:r>
          </a:p>
          <a:p>
            <a:pPr marL="800100" lvl="1" indent="-342900" algn="just">
              <a:buFont typeface="Wingdings" pitchFamily="2" charset="2"/>
              <a:buChar char="ü"/>
            </a:pPr>
            <a:endParaRPr lang="en-US" sz="12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200" b="1" dirty="0"/>
              <a:t>Terminologjia e veprave penale</a:t>
            </a:r>
            <a:r>
              <a:rPr lang="sq-AL" sz="2200" dirty="0"/>
              <a:t> ndryshon: </a:t>
            </a:r>
          </a:p>
          <a:p>
            <a:pPr marL="800100" lvl="1" indent="-342900" algn="just">
              <a:buFont typeface="Wingdings" pitchFamily="2" charset="2"/>
              <a:buChar char="ü"/>
            </a:pPr>
            <a:r>
              <a:rPr lang="sq-AL" sz="2200" dirty="0"/>
              <a:t>Terminologjia e përdorur për veprat ndryshon në sisteme të ndryshme (e drejta zakonore: konspiracioni/ligji civil: </a:t>
            </a:r>
            <a:r>
              <a:rPr lang="sq-AL" sz="2200" dirty="0" err="1"/>
              <a:t>Association</a:t>
            </a:r>
            <a:r>
              <a:rPr lang="sq-AL" sz="2200" dirty="0"/>
              <a:t> de </a:t>
            </a:r>
            <a:r>
              <a:rPr lang="sq-AL" sz="2200" dirty="0" err="1"/>
              <a:t>malfaiteurs</a:t>
            </a:r>
            <a:r>
              <a:rPr lang="sq-AL" sz="2200" dirty="0"/>
              <a:t>) </a:t>
            </a:r>
          </a:p>
          <a:p>
            <a:pPr marL="800100" lvl="1" indent="-342900" algn="just">
              <a:buFont typeface="Wingdings" pitchFamily="2" charset="2"/>
              <a:buChar char="ü"/>
            </a:pPr>
            <a:r>
              <a:rPr lang="sq-AL" sz="2200" dirty="0"/>
              <a:t>Kjo mund të shkaktojë sfida në interpretimin e kriminalitetit të dyfishtë  </a:t>
            </a:r>
          </a:p>
        </p:txBody>
      </p:sp>
    </p:spTree>
    <p:extLst>
      <p:ext uri="{BB962C8B-B14F-4D97-AF65-F5344CB8AC3E}">
        <p14:creationId xmlns:p14="http://schemas.microsoft.com/office/powerpoint/2010/main" xmlns="" val="3400111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Terminologjia e procedurës</a:t>
            </a:r>
            <a:r>
              <a:rPr lang="sq-AL" sz="2200">
                <a:ea typeface="Verdana" panose="020B0604030504040204" pitchFamily="34" charset="0"/>
                <a:cs typeface="Arial" panose="020B0604020202020204" pitchFamily="34" charset="0"/>
              </a:rPr>
              <a:t> ndryshon:</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Termat "</a:t>
            </a:r>
            <a:r>
              <a:rPr lang="sq-AL" sz="2200" i="1">
                <a:ea typeface="Verdana" panose="020B0604030504040204" pitchFamily="34" charset="0"/>
                <a:cs typeface="Arial" panose="020B0604020202020204" pitchFamily="34" charset="0"/>
              </a:rPr>
              <a:t>deklaratë nën betim</a:t>
            </a:r>
            <a:r>
              <a:rPr lang="sq-AL" sz="2200">
                <a:ea typeface="Verdana" panose="020B0604030504040204" pitchFamily="34" charset="0"/>
                <a:cs typeface="Arial" panose="020B0604020202020204" pitchFamily="34" charset="0"/>
              </a:rPr>
              <a:t>" dhe "</a:t>
            </a:r>
            <a:r>
              <a:rPr lang="sq-AL" sz="2200" i="1">
                <a:ea typeface="Verdana" panose="020B0604030504040204" pitchFamily="34" charset="0"/>
                <a:cs typeface="Arial" panose="020B0604020202020204" pitchFamily="34" charset="0"/>
              </a:rPr>
              <a:t>shkresë e habeas corpus</a:t>
            </a:r>
            <a:r>
              <a:rPr lang="sq-AL" sz="2200">
                <a:ea typeface="Verdana" panose="020B0604030504040204" pitchFamily="34" charset="0"/>
                <a:cs typeface="Arial" panose="020B0604020202020204" pitchFamily="34" charset="0"/>
              </a:rPr>
              <a:t>" mund të mos jenë të njohur për praktikuesit e ligjit civil </a:t>
            </a:r>
          </a:p>
          <a:p>
            <a:pPr marL="800100" lvl="1" indent="-342900" algn="just">
              <a:buFont typeface="Wingdings" pitchFamily="2" charset="2"/>
              <a:buChar char="ü"/>
            </a:pPr>
            <a:r>
              <a:rPr lang="sq-AL" sz="2200"/>
              <a:t>Termat "</a:t>
            </a:r>
            <a:r>
              <a:rPr lang="sq-AL" sz="2200" i="1"/>
              <a:t>komision porositës</a:t>
            </a:r>
            <a:r>
              <a:rPr lang="sq-AL" sz="2200"/>
              <a:t>" dhe "</a:t>
            </a:r>
            <a:r>
              <a:rPr lang="sq-AL" sz="2200" i="1"/>
              <a:t>proesverbal</a:t>
            </a:r>
            <a:r>
              <a:rPr lang="sq-AL" sz="2200"/>
              <a:t>" mund të mos jenë të njohur për praktikuesit e ligjit zakonor</a:t>
            </a:r>
            <a:r>
              <a:rPr lang="sq-AL" sz="2200">
                <a:ea typeface="Verdana" panose="020B0604030504040204" pitchFamily="34" charset="0"/>
                <a:cs typeface="Arial" panose="020B0604020202020204" pitchFamily="34" charset="0"/>
              </a:rPr>
              <a:t> </a:t>
            </a:r>
          </a:p>
          <a:p>
            <a:pPr marL="342900" indent="-342900" algn="just">
              <a:buFont typeface="Wingdings" pitchFamily="2" charset="2"/>
              <a:buChar char="ü"/>
            </a:pPr>
            <a:endParaRPr lang="en-U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Ruajtja e konfidencialitetit </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Shumë vende të së drejtës zakonore nuk mund të ruajnë konfidencialitetin pasi u kërkohet të sigurojnë kopje të provave të akuzuarit - duke e bërë atë një shënim publik </a:t>
            </a:r>
          </a:p>
          <a:p>
            <a:pPr marL="800100" lvl="1" indent="-342900" algn="just">
              <a:buFont typeface="Wingdings" pitchFamily="2" charset="2"/>
              <a:buChar char="ü"/>
            </a:pPr>
            <a:endParaRPr lang="en-GB" sz="2200" dirty="0"/>
          </a:p>
          <a:p>
            <a:pPr marL="800100" lvl="1" indent="-342900" algn="just">
              <a:buFont typeface="Wingdings" pitchFamily="2" charset="2"/>
              <a:buChar char="ü"/>
            </a:pPr>
            <a:endParaRPr lang="en-GB" sz="2200" dirty="0"/>
          </a:p>
        </p:txBody>
      </p:sp>
    </p:spTree>
    <p:extLst>
      <p:ext uri="{BB962C8B-B14F-4D97-AF65-F5344CB8AC3E}">
        <p14:creationId xmlns:p14="http://schemas.microsoft.com/office/powerpoint/2010/main" xmlns="" val="26744902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sq-AL" sz="2200" b="1"/>
              <a:t>Identifikuesit e individëve </a:t>
            </a:r>
          </a:p>
          <a:p>
            <a:pPr marL="800100" lvl="1" indent="-342900" algn="just">
              <a:buFont typeface="Wingdings" pitchFamily="2" charset="2"/>
              <a:buChar char="ü"/>
            </a:pPr>
            <a:r>
              <a:rPr lang="sq-AL" sz="2200"/>
              <a:t>Në shumë vende (përfshirë vendet me ndikim të traditës ligjore islamike), emrat e individëve zakonisht ndiqen nga emri i babait ose i burrit. Mungesa e një informacioni të tillë në një kërkesë mund të paraqesë vështirësi në ekzekutim </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sq-AL" sz="2200" b="1"/>
              <a:t>Ndryshimi i standardeve dëshmuese </a:t>
            </a:r>
          </a:p>
          <a:p>
            <a:pPr marL="800100" lvl="1" indent="-342900" algn="just">
              <a:buFont typeface="Wingdings" pitchFamily="2" charset="2"/>
              <a:buChar char="ü"/>
            </a:pPr>
            <a:r>
              <a:rPr lang="sq-AL" sz="2200"/>
              <a:t>Vende të ndryshme kanë standarde të ndryshme dëshmuese</a:t>
            </a:r>
          </a:p>
          <a:p>
            <a:pPr marL="800100" lvl="1" indent="-342900" algn="just">
              <a:buFont typeface="Wingdings" pitchFamily="2" charset="2"/>
              <a:buChar char="ü"/>
            </a:pPr>
            <a:r>
              <a:rPr lang="sq-AL" sz="2200"/>
              <a:t>Për shembull, në disa vende me sisteme juridike islamike, vlera provuese e dëshmisë së një gruaje mund të jetë më e vogël se e një burri</a:t>
            </a:r>
          </a:p>
        </p:txBody>
      </p:sp>
    </p:spTree>
    <p:extLst>
      <p:ext uri="{BB962C8B-B14F-4D97-AF65-F5344CB8AC3E}">
        <p14:creationId xmlns:p14="http://schemas.microsoft.com/office/powerpoint/2010/main" xmlns="" val="20094753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072660"/>
            <a:ext cx="8405620" cy="2462213"/>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Kërkesat e procesit të rregullt </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Vendet kanë procese të rregullta dhe kërkesa kushtetuese të ndryshme për mbledhjen e provave </a:t>
            </a: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Nëse provat nuk mblidhen në përputhje me këto kërkesa, ato mund të mos jenë të pranueshme në vend</a:t>
            </a:r>
          </a:p>
          <a:p>
            <a:pPr marL="800100" lvl="1" indent="-342900" algn="just">
              <a:buFont typeface="Wingdings" pitchFamily="2" charset="2"/>
              <a:buChar char="ü"/>
            </a:pPr>
            <a:endParaRPr lang="en-US" sz="22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sq-AL" sz="2200">
                <a:ea typeface="Verdana" panose="020B0604030504040204" pitchFamily="34" charset="0"/>
                <a:cs typeface="Arial" panose="020B0604020202020204" pitchFamily="34" charset="0"/>
              </a:rPr>
              <a:t>Shembujt në slajdet në vijim:</a:t>
            </a:r>
          </a:p>
        </p:txBody>
      </p:sp>
    </p:spTree>
    <p:extLst>
      <p:ext uri="{BB962C8B-B14F-4D97-AF65-F5344CB8AC3E}">
        <p14:creationId xmlns:p14="http://schemas.microsoft.com/office/powerpoint/2010/main" xmlns="" val="993712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072660"/>
            <a:ext cx="8405620" cy="5139869"/>
          </a:xfrm>
          <a:prstGeom prst="rect">
            <a:avLst/>
          </a:prstGeom>
        </p:spPr>
        <p:txBody>
          <a:bodyPr wrap="square">
            <a:spAutoFit/>
          </a:bodyPr>
          <a:lstStyle/>
          <a:p>
            <a:pPr marL="342900" indent="-342900" algn="just">
              <a:buFont typeface="Wingdings" pitchFamily="2" charset="2"/>
              <a:buChar char="ü"/>
            </a:pPr>
            <a:r>
              <a:rPr lang="sq-AL" sz="2200" b="1"/>
              <a:t>Shembulli i Shteteve të Bashkuara:</a:t>
            </a:r>
          </a:p>
          <a:p>
            <a:pPr marL="800100" lvl="1" indent="-342900" algn="just">
              <a:buFont typeface="Wingdings" pitchFamily="2" charset="2"/>
              <a:buChar char="ü"/>
            </a:pPr>
            <a:r>
              <a:rPr lang="sq-AL" sz="2200"/>
              <a:t>E drejta për privatësi sipas ndryshimit të katërt të kushtetutës</a:t>
            </a:r>
          </a:p>
          <a:p>
            <a:pPr marL="800100" lvl="1" indent="-342900" algn="just">
              <a:buFont typeface="Wingdings" pitchFamily="2" charset="2"/>
              <a:buChar char="ü"/>
            </a:pPr>
            <a:r>
              <a:rPr lang="sq-AL" sz="2200"/>
              <a:t>E drejta për privatësi shtrihet deri në përgjimin e të dhënave të përmbajtjes për hetime penale </a:t>
            </a:r>
          </a:p>
          <a:p>
            <a:pPr marL="800100" lvl="1" indent="-342900" algn="just">
              <a:buFont typeface="Wingdings" pitchFamily="2" charset="2"/>
              <a:buChar char="ü"/>
            </a:pPr>
            <a:r>
              <a:rPr lang="sq-AL" sz="2200"/>
              <a:t>Zakonisht kërkohet urdhër i bazuar në një shkak të mundshëm para përgjimit</a:t>
            </a:r>
          </a:p>
          <a:p>
            <a:pPr marL="800100" lvl="1" indent="-342900" algn="just">
              <a:buFont typeface="Wingdings" pitchFamily="2" charset="2"/>
              <a:buChar char="ü"/>
            </a:pPr>
            <a:r>
              <a:rPr lang="sq-AL" sz="2200"/>
              <a:t>Rregulli përjashtues pengon përdorimin e provave të mbledhura në kundërshtim me Kushtetutën  </a:t>
            </a:r>
          </a:p>
          <a:p>
            <a:pPr marL="800100" lvl="1" indent="-342900" algn="just">
              <a:buFont typeface="Wingdings" pitchFamily="2" charset="2"/>
              <a:buChar char="ü"/>
            </a:pPr>
            <a:endParaRPr lang="en-GB" sz="2200" dirty="0"/>
          </a:p>
          <a:p>
            <a:pPr marL="342900" indent="-342900" algn="just">
              <a:buFont typeface="Wingdings" pitchFamily="2" charset="2"/>
              <a:buChar char="ü"/>
            </a:pPr>
            <a:r>
              <a:rPr lang="sq-AL" sz="2200" b="1"/>
              <a:t>Shembulli i Arabisë Saudite:</a:t>
            </a:r>
          </a:p>
          <a:p>
            <a:pPr marL="800100" lvl="1" indent="-342900" algn="just">
              <a:buFont typeface="Wingdings" pitchFamily="2" charset="2"/>
              <a:buChar char="ü"/>
            </a:pPr>
            <a:r>
              <a:rPr lang="sq-AL" sz="2200"/>
              <a:t>Ligji i Procedurës Penale kërkon që zbatimi i ligjit të marrë një urdhër që tregon arsyet për këtë</a:t>
            </a:r>
          </a:p>
          <a:p>
            <a:pPr marL="800100" lvl="1" indent="-342900" algn="just">
              <a:buFont typeface="Wingdings" pitchFamily="2" charset="2"/>
              <a:buChar char="ü"/>
            </a:pPr>
            <a:r>
              <a:rPr lang="sq-AL"/>
              <a:t>Në praktikë, megjithatë, komunikimet përgjohen rregullisht pa urdhër (sipas Raportit të Vendit të Departamentit të Drejtësisë të SHBA-së)</a:t>
            </a:r>
          </a:p>
        </p:txBody>
      </p:sp>
    </p:spTree>
    <p:extLst>
      <p:ext uri="{BB962C8B-B14F-4D97-AF65-F5344CB8AC3E}">
        <p14:creationId xmlns:p14="http://schemas.microsoft.com/office/powerpoint/2010/main" xmlns="" val="27414900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296562" y="1250967"/>
            <a:ext cx="8011415" cy="5170646"/>
          </a:xfrm>
          <a:prstGeom prst="rect">
            <a:avLst/>
          </a:prstGeom>
        </p:spPr>
        <p:txBody>
          <a:bodyPr wrap="square">
            <a:spAutoFit/>
          </a:bodyPr>
          <a:lstStyle/>
          <a:p>
            <a:pPr marL="342900" indent="-342900" algn="just">
              <a:buFont typeface="Wingdings" panose="05000000000000000000" pitchFamily="2" charset="2"/>
              <a:buChar char="ü"/>
            </a:pPr>
            <a:r>
              <a:rPr lang="sq-AL" sz="2200" b="1" dirty="0">
                <a:ea typeface="Verdana" panose="020B0604030504040204" pitchFamily="34" charset="0"/>
                <a:cs typeface="Arial" panose="020B0604020202020204" pitchFamily="34" charset="0"/>
              </a:rPr>
              <a:t>Shembull ilustrues i sfidës së paraqitur nga kërkesat e ndryshme të procesit të rregullt ligjor:</a:t>
            </a:r>
          </a:p>
          <a:p>
            <a:pPr algn="just"/>
            <a:endParaRPr lang="en-GB" altLang="en-US" sz="1400" dirty="0">
              <a:ea typeface="Verdana" panose="020B0604030504040204" pitchFamily="34" charset="0"/>
              <a:cs typeface="Arial" panose="020B0604020202020204" pitchFamily="34" charset="0"/>
            </a:endParaRPr>
          </a:p>
          <a:p>
            <a:pPr algn="just"/>
            <a:r>
              <a:rPr lang="sq-AL" sz="2100" dirty="0">
                <a:ea typeface="Verdana" panose="020B0604030504040204" pitchFamily="34" charset="0"/>
                <a:cs typeface="Arial" panose="020B0604020202020204" pitchFamily="34" charset="0"/>
              </a:rPr>
              <a:t>Shtetet e Bashkuara i bëjnë kërkesë Arabisë Saudite për të përgjuar të dhëna të përmbajtjes</a:t>
            </a:r>
          </a:p>
          <a:p>
            <a:pPr algn="just"/>
            <a:endParaRPr lang="en-GB" altLang="en-US" sz="1400" dirty="0">
              <a:ea typeface="Verdana" panose="020B0604030504040204" pitchFamily="34" charset="0"/>
              <a:cs typeface="Arial" panose="020B0604020202020204" pitchFamily="34" charset="0"/>
            </a:endParaRPr>
          </a:p>
          <a:p>
            <a:pPr algn="just"/>
            <a:r>
              <a:rPr lang="sq-AL" sz="2100" dirty="0">
                <a:ea typeface="Verdana" panose="020B0604030504040204" pitchFamily="34" charset="0"/>
                <a:cs typeface="Arial" panose="020B0604020202020204" pitchFamily="34" charset="0"/>
              </a:rPr>
              <a:t>Kërkesa është dërguar nga autoriteti qendror i Arabisë Saudite tek zbatimi i ligjit vendor  </a:t>
            </a:r>
          </a:p>
          <a:p>
            <a:pPr algn="just"/>
            <a:endParaRPr lang="en-GB" altLang="en-US" sz="1600" dirty="0">
              <a:ea typeface="Verdana" panose="020B0604030504040204" pitchFamily="34" charset="0"/>
              <a:cs typeface="Arial" panose="020B0604020202020204" pitchFamily="34" charset="0"/>
            </a:endParaRPr>
          </a:p>
          <a:p>
            <a:pPr algn="just"/>
            <a:r>
              <a:rPr lang="sq-AL" sz="2100" dirty="0">
                <a:ea typeface="Verdana" panose="020B0604030504040204" pitchFamily="34" charset="0"/>
                <a:cs typeface="Arial" panose="020B0604020202020204" pitchFamily="34" charset="0"/>
              </a:rPr>
              <a:t>Zbatimi i ligjit të Arabisë Saudite kryen përgjimin pa urdhër</a:t>
            </a:r>
          </a:p>
          <a:p>
            <a:pPr algn="just"/>
            <a:endParaRPr lang="en-GB" altLang="en-US" sz="1600" dirty="0">
              <a:ea typeface="Verdana" panose="020B0604030504040204" pitchFamily="34" charset="0"/>
              <a:cs typeface="Arial" panose="020B0604020202020204" pitchFamily="34" charset="0"/>
            </a:endParaRPr>
          </a:p>
          <a:p>
            <a:pPr algn="just"/>
            <a:r>
              <a:rPr lang="sq-AL" sz="2100" dirty="0">
                <a:ea typeface="Verdana" panose="020B0604030504040204" pitchFamily="34" charset="0"/>
                <a:cs typeface="Arial" panose="020B0604020202020204" pitchFamily="34" charset="0"/>
              </a:rPr>
              <a:t>Autoriteti qendror i Arabisë Saudite dërgon prova në Shtetet e Bashkuara</a:t>
            </a:r>
          </a:p>
          <a:p>
            <a:pPr algn="just"/>
            <a:endParaRPr lang="en-GB" altLang="en-US" sz="1600" dirty="0">
              <a:ea typeface="Verdana" panose="020B0604030504040204" pitchFamily="34" charset="0"/>
              <a:cs typeface="Arial" panose="020B0604020202020204" pitchFamily="34" charset="0"/>
            </a:endParaRPr>
          </a:p>
          <a:p>
            <a:pPr algn="just"/>
            <a:r>
              <a:rPr lang="sq-AL" sz="2100" dirty="0">
                <a:ea typeface="Verdana" panose="020B0604030504040204" pitchFamily="34" charset="0"/>
                <a:cs typeface="Arial" panose="020B0604020202020204" pitchFamily="34" charset="0"/>
              </a:rPr>
              <a:t>Gjykata e Shteteve të Bashkuara vendos që provat janë të papranueshme pasi ato nuk ishin mbledhur në përputhje me kërkesat kushtetuese të </a:t>
            </a:r>
            <a:r>
              <a:rPr lang="sq-AL" sz="2100" dirty="0" err="1">
                <a:ea typeface="Verdana" panose="020B0604030504040204" pitchFamily="34" charset="0"/>
                <a:cs typeface="Arial" panose="020B0604020202020204" pitchFamily="34" charset="0"/>
              </a:rPr>
              <a:t>SH.B.A</a:t>
            </a:r>
            <a:r>
              <a:rPr lang="sq-AL" sz="2100" dirty="0">
                <a:ea typeface="Verdana" panose="020B0604030504040204" pitchFamily="34" charset="0"/>
                <a:cs typeface="Arial" panose="020B0604020202020204" pitchFamily="34" charset="0"/>
              </a:rPr>
              <a:t>-së </a:t>
            </a:r>
          </a:p>
        </p:txBody>
      </p:sp>
      <p:sp>
        <p:nvSpPr>
          <p:cNvPr id="5" name="Arrow: Down 4">
            <a:extLst>
              <a:ext uri="{FF2B5EF4-FFF2-40B4-BE49-F238E27FC236}">
                <a16:creationId xmlns:a16="http://schemas.microsoft.com/office/drawing/2014/main" xmlns="" id="{BCE4D970-D44D-4661-B203-CDA1B09B8E80}"/>
              </a:ext>
            </a:extLst>
          </p:cNvPr>
          <p:cNvSpPr/>
          <p:nvPr/>
        </p:nvSpPr>
        <p:spPr>
          <a:xfrm>
            <a:off x="8412882" y="256111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6" name="Arrow: Down 5">
            <a:extLst>
              <a:ext uri="{FF2B5EF4-FFF2-40B4-BE49-F238E27FC236}">
                <a16:creationId xmlns:a16="http://schemas.microsoft.com/office/drawing/2014/main" xmlns="" id="{359ACB81-576C-4777-A883-CCC83CE5F2CB}"/>
              </a:ext>
            </a:extLst>
          </p:cNvPr>
          <p:cNvSpPr/>
          <p:nvPr/>
        </p:nvSpPr>
        <p:spPr>
          <a:xfrm>
            <a:off x="8429332" y="371857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8" name="Arrow: Down 7">
            <a:extLst>
              <a:ext uri="{FF2B5EF4-FFF2-40B4-BE49-F238E27FC236}">
                <a16:creationId xmlns:a16="http://schemas.microsoft.com/office/drawing/2014/main" xmlns="" id="{897B8D47-AAF0-43BE-B721-8759B65EEDD7}"/>
              </a:ext>
            </a:extLst>
          </p:cNvPr>
          <p:cNvSpPr/>
          <p:nvPr/>
        </p:nvSpPr>
        <p:spPr>
          <a:xfrm>
            <a:off x="8433621" y="486290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9" name="Arrow: Down 8">
            <a:extLst>
              <a:ext uri="{FF2B5EF4-FFF2-40B4-BE49-F238E27FC236}">
                <a16:creationId xmlns:a16="http://schemas.microsoft.com/office/drawing/2014/main" xmlns="" id="{98AEFB3E-8969-4166-8053-85095B1A6A53}"/>
              </a:ext>
            </a:extLst>
          </p:cNvPr>
          <p:cNvSpPr/>
          <p:nvPr/>
        </p:nvSpPr>
        <p:spPr>
          <a:xfrm>
            <a:off x="8433621" y="598648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xmlns="" val="717015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46494" y="1164101"/>
            <a:ext cx="8405620" cy="3816429"/>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Kërkesat e procesit të rregullt </a:t>
            </a:r>
          </a:p>
          <a:p>
            <a:pPr marL="800100" lvl="1" indent="-342900" algn="just">
              <a:buFont typeface="Wingdings" pitchFamily="2" charset="2"/>
              <a:buChar char="ü"/>
            </a:pPr>
            <a:r>
              <a:rPr lang="sq-AL" sz="2000" b="1"/>
              <a:t>Shembulli i Mbretërisë së Bashkuar:</a:t>
            </a:r>
          </a:p>
          <a:p>
            <a:pPr marL="1257300" lvl="2" indent="-342900" algn="just">
              <a:buFont typeface="Wingdings" pitchFamily="2" charset="2"/>
              <a:buChar char="ü"/>
            </a:pPr>
            <a:r>
              <a:rPr lang="sq-AL" sz="2000"/>
              <a:t>Ligji lokal në Mbretërinë e Bashkuar nuk kërkon që policia të ketë dëshmitarë të pavarur për të kryer një kontroll në një banesë </a:t>
            </a:r>
          </a:p>
          <a:p>
            <a:pPr marL="1257300" lvl="2" indent="-342900" algn="just">
              <a:buFont typeface="Wingdings" pitchFamily="2" charset="2"/>
              <a:buChar char="ü"/>
            </a:pPr>
            <a:endParaRPr lang="en-GB" sz="2000" dirty="0"/>
          </a:p>
          <a:p>
            <a:pPr marL="800100" lvl="1" indent="-342900" algn="just">
              <a:buFont typeface="Wingdings" pitchFamily="2" charset="2"/>
              <a:buChar char="ü"/>
            </a:pPr>
            <a:r>
              <a:rPr lang="sq-AL" sz="2000" b="1"/>
              <a:t>Shembulli i Indisë:</a:t>
            </a:r>
          </a:p>
          <a:p>
            <a:pPr marL="1257300" lvl="2" indent="-342900" algn="just">
              <a:buFont typeface="Wingdings" pitchFamily="2" charset="2"/>
              <a:buChar char="ü"/>
            </a:pPr>
            <a:r>
              <a:rPr lang="sq-AL" sz="2000"/>
              <a:t>Ligji vendor në Indi kërkon që dy ose më shumë banorë të pavarur dhe të respektuar të kryejnë një kontroll në një banesë </a:t>
            </a:r>
          </a:p>
          <a:p>
            <a:pPr marL="1257300" lvl="2" indent="-342900" algn="just">
              <a:buFont typeface="Wingdings" pitchFamily="2" charset="2"/>
              <a:buChar char="ü"/>
            </a:pPr>
            <a:endParaRPr lang="en-US" sz="2000" dirty="0"/>
          </a:p>
          <a:p>
            <a:pPr marL="342900" indent="-342900" algn="just">
              <a:buFont typeface="Wingdings" pitchFamily="2" charset="2"/>
              <a:buChar char="ü"/>
            </a:pPr>
            <a:endParaRPr lang="en-GB" sz="2000" dirty="0"/>
          </a:p>
          <a:p>
            <a:pPr marL="1257300" lvl="2" indent="-342900" algn="just">
              <a:buFont typeface="Wingdings" pitchFamily="2" charset="2"/>
              <a:buChar char="ü"/>
            </a:pPr>
            <a:endParaRPr lang="en-GB" sz="2000" b="1" dirty="0"/>
          </a:p>
        </p:txBody>
      </p:sp>
    </p:spTree>
    <p:extLst>
      <p:ext uri="{BB962C8B-B14F-4D97-AF65-F5344CB8AC3E}">
        <p14:creationId xmlns:p14="http://schemas.microsoft.com/office/powerpoint/2010/main" xmlns="" val="32293656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sq-AL" sz="2200" b="1">
                <a:ea typeface="Verdana" panose="020B0604030504040204" pitchFamily="34" charset="0"/>
                <a:cs typeface="Arial" panose="020B0604020202020204" pitchFamily="34" charset="0"/>
              </a:rPr>
              <a:t>Shembull ilustrues i sfidës së paraqitur nga kërkesat e ndryshme të procesit të rregullt ligjor:</a:t>
            </a:r>
          </a:p>
          <a:p>
            <a:pPr marL="342900" indent="-342900" algn="just">
              <a:buFont typeface="Wingdings" pitchFamily="2" charset="2"/>
              <a:buChar char="ü"/>
            </a:pPr>
            <a:endParaRPr lang="en-GB" altLang="en-US" sz="2200" b="1"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India i bën kërkesë Mbretërisë së Bashkuar për të kryer kontrollin e një vendi në Indi ku ndodhet një sistem kompjuterik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Ligji indian kërkon të gjitha kontrollet e një vendi në prani të dy dëshmitarëve të pavarur dhe të respektuar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Ligji i Mbretërisë së Bashkuar nuk e ka një kërkesë të tillë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Mbretëria e Bashkuar kryen konfiskim në përputhje me ligjin e saj të brendshëm në mungesë të dy dëshmitarëve të pavarur </a:t>
            </a:r>
          </a:p>
          <a:p>
            <a:pPr algn="just"/>
            <a:endParaRPr lang="en-GB" altLang="en-US" sz="2200" dirty="0">
              <a:ea typeface="Verdana" panose="020B0604030504040204" pitchFamily="34" charset="0"/>
              <a:cs typeface="Arial" panose="020B0604020202020204" pitchFamily="34" charset="0"/>
            </a:endParaRPr>
          </a:p>
          <a:p>
            <a:pPr algn="just"/>
            <a:r>
              <a:rPr lang="sq-AL" sz="2200">
                <a:ea typeface="Verdana" panose="020B0604030504040204" pitchFamily="34" charset="0"/>
                <a:cs typeface="Arial" panose="020B0604020202020204" pitchFamily="34" charset="0"/>
              </a:rPr>
              <a:t>Gjyqtari në Indi vendos se provat e marra nga sistemi kompjuterik në Mbretërinë e Bashkuar janë të papranueshme </a:t>
            </a:r>
          </a:p>
        </p:txBody>
      </p:sp>
      <p:sp>
        <p:nvSpPr>
          <p:cNvPr id="5" name="Arrow: Down 4">
            <a:extLst>
              <a:ext uri="{FF2B5EF4-FFF2-40B4-BE49-F238E27FC236}">
                <a16:creationId xmlns:a16="http://schemas.microsoft.com/office/drawing/2014/main" xmlns=""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6" name="Arrow: Down 5">
            <a:extLst>
              <a:ext uri="{FF2B5EF4-FFF2-40B4-BE49-F238E27FC236}">
                <a16:creationId xmlns:a16="http://schemas.microsoft.com/office/drawing/2014/main" xmlns=""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8" name="Arrow: Down 7">
            <a:extLst>
              <a:ext uri="{FF2B5EF4-FFF2-40B4-BE49-F238E27FC236}">
                <a16:creationId xmlns:a16="http://schemas.microsoft.com/office/drawing/2014/main" xmlns=""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
        <p:nvSpPr>
          <p:cNvPr id="9" name="Arrow: Down 8">
            <a:extLst>
              <a:ext uri="{FF2B5EF4-FFF2-40B4-BE49-F238E27FC236}">
                <a16:creationId xmlns:a16="http://schemas.microsoft.com/office/drawing/2014/main" xmlns=""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xmlns="" val="72419427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8583"/>
            <a:ext cx="8900912" cy="5262979"/>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Zgjidhja?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Ndërtimi i vetëdijes dhe edukimit në lidhje me sistemet e tjera ligjore për të zvogëluar keqkuptimet</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Specifikimi i qartë në kërkesa i çdo kërkesë ligjore të palës kërkuese</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Koordinimi i përmirësuar me autoritetet përkatëse qendrore për të harmonizuar kërkesat</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Legjislacioni i harmonizuar</a:t>
            </a:r>
          </a:p>
        </p:txBody>
      </p:sp>
    </p:spTree>
    <p:extLst>
      <p:ext uri="{BB962C8B-B14F-4D97-AF65-F5344CB8AC3E}">
        <p14:creationId xmlns:p14="http://schemas.microsoft.com/office/powerpoint/2010/main" xmlns="" val="14016917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1128583"/>
            <a:ext cx="8900912" cy="5201424"/>
          </a:xfrm>
          <a:prstGeom prst="rect">
            <a:avLst/>
          </a:prstGeom>
        </p:spPr>
        <p:txBody>
          <a:bodyPr wrap="square">
            <a:spAutoFit/>
          </a:bodyPr>
          <a:lstStyle/>
          <a:p>
            <a:pPr algn="ctr">
              <a:defRPr/>
            </a:pPr>
            <a:r>
              <a:rPr lang="sq-AL" sz="2800" b="1" dirty="0">
                <a:ea typeface="Verdana" panose="020B0604030504040204" pitchFamily="34" charset="0"/>
                <a:cs typeface="Arial" panose="020B0604020202020204" pitchFamily="34" charset="0"/>
              </a:rPr>
              <a:t>Zgjidhja? </a:t>
            </a:r>
          </a:p>
          <a:p>
            <a:pPr algn="ctr">
              <a:defRPr/>
            </a:pPr>
            <a:endParaRPr lang="en-GB" altLang="en-US" sz="28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Përdorimi i Rrjetit 24/7 për të kërkuar këshilla ligjore në lidhje me kërkesat e ligjit vendor</a:t>
            </a:r>
          </a:p>
          <a:p>
            <a:pPr algn="ctr">
              <a:defRPr/>
            </a:pPr>
            <a:endParaRPr lang="en-GB" altLang="en-US" sz="1600" dirty="0">
              <a:ea typeface="Verdana" panose="020B0604030504040204" pitchFamily="34" charset="0"/>
              <a:cs typeface="Arial" panose="020B0604020202020204" pitchFamily="34" charset="0"/>
            </a:endParaRPr>
          </a:p>
          <a:p>
            <a:pPr lvl="1" algn="just">
              <a:defRPr/>
            </a:pPr>
            <a:r>
              <a:rPr lang="sq-AL" sz="2800" i="1" dirty="0">
                <a:ea typeface="Verdana" panose="020B0604030504040204" pitchFamily="34" charset="0"/>
                <a:cs typeface="Arial" panose="020B0604020202020204" pitchFamily="34" charset="0"/>
              </a:rPr>
              <a:t>“</a:t>
            </a:r>
            <a:r>
              <a:rPr lang="sq-AL" sz="2800" b="1" i="1" dirty="0">
                <a:ea typeface="Verdana" panose="020B0604030504040204" pitchFamily="34" charset="0"/>
                <a:cs typeface="Arial" panose="020B0604020202020204" pitchFamily="34" charset="0"/>
              </a:rPr>
              <a:t>Neni 35 – Rrjeti 24/7 </a:t>
            </a:r>
          </a:p>
          <a:p>
            <a:pPr lvl="1" algn="just">
              <a:defRPr/>
            </a:pPr>
            <a:r>
              <a:rPr lang="sq-AL" sz="2800" i="1" dirty="0">
                <a:ea typeface="Verdana" panose="020B0604030504040204" pitchFamily="34" charset="0"/>
                <a:cs typeface="Arial" panose="020B0604020202020204" pitchFamily="34" charset="0"/>
              </a:rPr>
              <a:t>1 Secila palë do të caktojë një pikë kontakti në dispozicion për njëzet e katër orë, shtatë ditë në javë, në mënyrë që të sigurojë... masat e mëposhtme:</a:t>
            </a:r>
          </a:p>
          <a:p>
            <a:pPr lvl="1" algn="just">
              <a:defRPr/>
            </a:pPr>
            <a:r>
              <a:rPr lang="sq-AL" sz="2800" i="1" dirty="0">
                <a:ea typeface="Verdana" panose="020B0604030504040204" pitchFamily="34" charset="0"/>
                <a:cs typeface="Arial" panose="020B0604020202020204" pitchFamily="34" charset="0"/>
              </a:rPr>
              <a:t>c marrjen e provave, </a:t>
            </a:r>
            <a:r>
              <a:rPr lang="sq-AL" sz="2800" b="1" i="1" dirty="0">
                <a:solidFill>
                  <a:srgbClr val="FF0000"/>
                </a:solidFill>
                <a:ea typeface="Verdana" panose="020B0604030504040204" pitchFamily="34" charset="0"/>
                <a:cs typeface="Arial" panose="020B0604020202020204" pitchFamily="34" charset="0"/>
              </a:rPr>
              <a:t>duke dhënë informacion ligjor </a:t>
            </a:r>
            <a:r>
              <a:rPr lang="sq-AL" sz="2800" i="1" dirty="0">
                <a:ea typeface="Verdana" panose="020B0604030504040204" pitchFamily="34" charset="0"/>
                <a:cs typeface="Arial" panose="020B0604020202020204" pitchFamily="34" charset="0"/>
              </a:rPr>
              <a:t>dhe vendndodhjen e personave të dyshuar.”</a:t>
            </a:r>
          </a:p>
        </p:txBody>
      </p:sp>
    </p:spTree>
    <p:extLst>
      <p:ext uri="{BB962C8B-B14F-4D97-AF65-F5344CB8AC3E}">
        <p14:creationId xmlns:p14="http://schemas.microsoft.com/office/powerpoint/2010/main" xmlns="" val="33116384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260279" y="1154419"/>
            <a:ext cx="8374270" cy="5401479"/>
          </a:xfrm>
          <a:prstGeom prst="rect">
            <a:avLst/>
          </a:prstGeom>
        </p:spPr>
        <p:txBody>
          <a:bodyPr wrap="square">
            <a:spAutoFit/>
          </a:bodyPr>
          <a:lstStyle/>
          <a:p>
            <a:pPr marL="342900" indent="-342900" algn="just">
              <a:buFont typeface="Wingdings" pitchFamily="2" charset="2"/>
              <a:buChar char="Ø"/>
              <a:defRPr/>
            </a:pPr>
            <a:r>
              <a:rPr lang="sq-AL" sz="2100" b="1" dirty="0">
                <a:ea typeface="Verdana" panose="020B0604030504040204" pitchFamily="34" charset="0"/>
                <a:cs typeface="Arial" panose="020B0604020202020204" pitchFamily="34" charset="0"/>
              </a:rPr>
              <a:t>Kërkesat për të dhëna duhet të trajtohen sa më shpejt që është e mundur sepse</a:t>
            </a:r>
            <a:r>
              <a:rPr lang="sq-AL" sz="2100" dirty="0">
                <a:ea typeface="Verdana" panose="020B0604030504040204" pitchFamily="34" charset="0"/>
                <a:cs typeface="Arial" panose="020B0604020202020204" pitchFamily="34" charset="0"/>
              </a:rPr>
              <a:t>:</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në disa vende, ofruesit e shërbimeve mbajnë të dhëna vetëm për aq kohë sa është e nevojshme për faturim</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ruajtja e të dhënave kushton shumë dhe mund të </a:t>
            </a:r>
            <a:r>
              <a:rPr lang="sq-AL" sz="2100" dirty="0" err="1">
                <a:ea typeface="Verdana" panose="020B0604030504040204" pitchFamily="34" charset="0"/>
                <a:cs typeface="Arial" panose="020B0604020202020204" pitchFamily="34" charset="0"/>
              </a:rPr>
              <a:t>tarifohet</a:t>
            </a:r>
            <a:endParaRPr lang="sq-AL" sz="21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përfundimisht të dhënat fshihen si proces pune</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disa vende (p.sh. Mbretëria e Bashkuar, Serbia) kërkojnë nga ofruesit e shërbimeve të mbajnë të dhëna për kohë të caktuar, zakonisht deri në 12 muaj</a:t>
            </a:r>
          </a:p>
          <a:p>
            <a:pPr marL="800100" lvl="1" indent="-342900" algn="just">
              <a:buFont typeface="Wingdings" pitchFamily="2" charset="2"/>
              <a:buChar char="Ø"/>
              <a:defRPr/>
            </a:pPr>
            <a:endParaRPr lang="en-GB" altLang="en-US" sz="1400"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sq-AL" sz="2100" dirty="0">
                <a:ea typeface="Verdana" panose="020B0604030504040204" pitchFamily="34" charset="0"/>
                <a:cs typeface="Arial" panose="020B0604020202020204" pitchFamily="34" charset="0"/>
              </a:rPr>
              <a:t>Direktiva e Ruajtjes së të Dhënave e BE-së e vitit 2006 u bë e pavlefshme në vitin 2014 për shkak të masave pa kriter dhe shkelte të drejtat e privatësisë, megjithëse tani është nën kritikë dhe rishikim të mundshëm</a:t>
            </a:r>
          </a:p>
        </p:txBody>
      </p:sp>
    </p:spTree>
    <p:extLst>
      <p:ext uri="{BB962C8B-B14F-4D97-AF65-F5344CB8AC3E}">
        <p14:creationId xmlns:p14="http://schemas.microsoft.com/office/powerpoint/2010/main" xmlns="" val="1187943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898433355"/>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42690963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523091676"/>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9727493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traditave të ndryshme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894204"/>
            <a:ext cx="8900912" cy="954107"/>
          </a:xfrm>
          <a:prstGeom prst="rect">
            <a:avLst/>
          </a:prstGeom>
        </p:spPr>
        <p:txBody>
          <a:bodyPr wrap="square">
            <a:spAutoFit/>
          </a:bodyPr>
          <a:lstStyle/>
          <a:p>
            <a:pPr algn="ctr">
              <a:defRPr/>
            </a:pPr>
            <a:r>
              <a:rPr lang="sq-AL" sz="2800" b="1">
                <a:ea typeface="Verdana" panose="020B0604030504040204" pitchFamily="34" charset="0"/>
                <a:cs typeface="Arial" panose="020B0604020202020204" pitchFamily="34" charset="0"/>
              </a:rPr>
              <a:t>Zgjidhja? </a:t>
            </a:r>
          </a:p>
          <a:p>
            <a:pPr algn="ctr">
              <a:defRPr/>
            </a:pPr>
            <a:r>
              <a:rPr lang="sq-AL" sz="2800">
                <a:ea typeface="Verdana" panose="020B0604030504040204" pitchFamily="34" charset="0"/>
                <a:cs typeface="Arial" panose="020B0604020202020204" pitchFamily="34" charset="0"/>
              </a:rPr>
              <a:t>Rishikimi i manualeve/udhëzuesve të disponueshëm të TNJN-së</a:t>
            </a:r>
          </a:p>
        </p:txBody>
      </p:sp>
      <p:pic>
        <p:nvPicPr>
          <p:cNvPr id="5" name="Picture 4">
            <a:extLst>
              <a:ext uri="{FF2B5EF4-FFF2-40B4-BE49-F238E27FC236}">
                <a16:creationId xmlns:a16="http://schemas.microsoft.com/office/drawing/2014/main" xmlns="" id="{21AF83F0-FEB4-41D7-99E9-211357B800AB}"/>
              </a:ext>
            </a:extLst>
          </p:cNvPr>
          <p:cNvPicPr>
            <a:picLocks noChangeAspect="1"/>
          </p:cNvPicPr>
          <p:nvPr/>
        </p:nvPicPr>
        <p:blipFill>
          <a:blip r:embed="rId4"/>
          <a:stretch>
            <a:fillRect/>
          </a:stretch>
        </p:blipFill>
        <p:spPr>
          <a:xfrm>
            <a:off x="0" y="2175638"/>
            <a:ext cx="3580174" cy="4187063"/>
          </a:xfrm>
          <a:prstGeom prst="rect">
            <a:avLst/>
          </a:prstGeom>
        </p:spPr>
      </p:pic>
      <p:pic>
        <p:nvPicPr>
          <p:cNvPr id="6" name="Picture 5">
            <a:extLst>
              <a:ext uri="{FF2B5EF4-FFF2-40B4-BE49-F238E27FC236}">
                <a16:creationId xmlns:a16="http://schemas.microsoft.com/office/drawing/2014/main" xmlns="" id="{F85916F0-E84A-438A-A201-C4EE301879ED}"/>
              </a:ext>
            </a:extLst>
          </p:cNvPr>
          <p:cNvPicPr>
            <a:picLocks noChangeAspect="1"/>
          </p:cNvPicPr>
          <p:nvPr/>
        </p:nvPicPr>
        <p:blipFill>
          <a:blip r:embed="rId5"/>
          <a:stretch>
            <a:fillRect/>
          </a:stretch>
        </p:blipFill>
        <p:spPr>
          <a:xfrm>
            <a:off x="5138014" y="2175632"/>
            <a:ext cx="4005986" cy="4244982"/>
          </a:xfrm>
          <a:prstGeom prst="rect">
            <a:avLst/>
          </a:prstGeom>
        </p:spPr>
      </p:pic>
    </p:spTree>
    <p:extLst>
      <p:ext uri="{BB962C8B-B14F-4D97-AF65-F5344CB8AC3E}">
        <p14:creationId xmlns:p14="http://schemas.microsoft.com/office/powerpoint/2010/main" xmlns="" val="34760367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Sfida e atribuimit</a:t>
            </a:r>
          </a:p>
        </p:txBody>
      </p:sp>
      <p:grpSp>
        <p:nvGrpSpPr>
          <p:cNvPr id="12" name="Group 11">
            <a:extLst>
              <a:ext uri="{FF2B5EF4-FFF2-40B4-BE49-F238E27FC236}">
                <a16:creationId xmlns:a16="http://schemas.microsoft.com/office/drawing/2014/main" xmlns=""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xmlns=""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xmlns=""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xmlns=""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xmlns=""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xmlns=""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xmlns="" id="{5EEF1F26-11C3-4EC4-9A28-E22D5FDB6AE8}"/>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xmlns="" id="{DA0036EE-F083-489A-BC0D-FF686090732D}"/>
                </a:ext>
              </a:extLst>
            </p:cNvPr>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xmlns="" val="38864383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Duhet të lidhet i dyshuari me një pajisje të veçantë në kohën përkatëse me standardin tuaj të provës në gjykatë (p.sh. përtej dyshimit të arsyeshëm) </a:t>
            </a:r>
          </a:p>
          <a:p>
            <a:pPr algn="ctr">
              <a:defRPr/>
            </a:pPr>
            <a:endParaRPr lang="en-US" altLang="en-US" sz="2400" dirty="0">
              <a:ea typeface="Verdana" panose="020B0604030504040204" pitchFamily="34" charset="0"/>
              <a:cs typeface="Arial" panose="020B0604020202020204" pitchFamily="34" charset="0"/>
            </a:endParaRPr>
          </a:p>
          <a:p>
            <a:pPr algn="ctr">
              <a:defRPr/>
            </a:pPr>
            <a:r>
              <a:rPr lang="sq-AL" sz="2400">
                <a:ea typeface="Verdana" panose="020B0604030504040204" pitchFamily="34" charset="0"/>
                <a:cs typeface="Arial" panose="020B0604020202020204" pitchFamily="34" charset="0"/>
              </a:rPr>
              <a:t>(aspektet ndërkombëtare të identifikimit të një të dyshuari)</a:t>
            </a:r>
          </a:p>
          <a:p>
            <a:pPr algn="ctr">
              <a:defRPr/>
            </a:pPr>
            <a:endParaRPr lang="en-GB"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16322457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04513" y="1212314"/>
            <a:ext cx="7371471" cy="3477875"/>
          </a:xfrm>
          <a:prstGeom prst="rect">
            <a:avLst/>
          </a:prstGeom>
        </p:spPr>
        <p:txBody>
          <a:bodyPr wrap="square">
            <a:spAutoFit/>
          </a:bodyPr>
          <a:lstStyle/>
          <a:p>
            <a:pPr marL="342900" indent="-342900" algn="just">
              <a:buFont typeface="Wingdings" pitchFamily="2" charset="2"/>
              <a:buChar char="ü"/>
              <a:defRPr/>
            </a:pPr>
            <a:r>
              <a:rPr lang="sq-AL" sz="2200">
                <a:ea typeface="Verdana" panose="020B0604030504040204" pitchFamily="34" charset="0"/>
                <a:cs typeface="Arial" panose="020B0604020202020204" pitchFamily="34" charset="0"/>
              </a:rPr>
              <a:t>Burime të mundshme me bazë ndërkombëtare:</a:t>
            </a:r>
          </a:p>
          <a:p>
            <a:pPr algn="just">
              <a:defRPr/>
            </a:pPr>
            <a:endParaRPr lang="en-GB"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Regjistrat e web serverëve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Kredencialet personale të qasjes që përdoren për të hyrë në llogari (p.sh. email, bisedë)</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Anëtarësia në mediat sociale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Lloji dhe natyra e shënimeve në mediat sociale</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Abonimet për shërbime të internetit/cloud</a:t>
            </a:r>
          </a:p>
          <a:p>
            <a:pPr marL="342900" indent="-342900" algn="just">
              <a:buFont typeface="Arial" panose="020B0604020202020204" pitchFamily="34" charset="0"/>
              <a:buChar char="•"/>
              <a:defRPr/>
            </a:pPr>
            <a:r>
              <a:rPr lang="sq-AL" sz="2200">
                <a:ea typeface="Verdana" panose="020B0604030504040204" pitchFamily="34" charset="0"/>
                <a:cs typeface="Arial" panose="020B0604020202020204" pitchFamily="34" charset="0"/>
              </a:rPr>
              <a:t>Programet në pajisjet personale</a:t>
            </a:r>
          </a:p>
          <a:p>
            <a:pPr algn="just">
              <a:defRPr/>
            </a:pPr>
            <a:endParaRPr lang="en-GB"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56B72B8A-EFD3-4B16-8160-86C93A2B85A2}"/>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xmlns="" val="28710759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69" y="1078485"/>
            <a:ext cx="8190411" cy="57607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15 dhjetor 2015</a:t>
            </a: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Shkollat në Los Angeles dhe New York kanë marrë kërcënime për bombë</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Adresa e emailit të dërguesit: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3600" b="1">
                <a:solidFill>
                  <a:schemeClr val="tx1"/>
                </a:solidFill>
                <a:latin typeface="Arial" panose="020B0604020202020204" pitchFamily="34" charset="0"/>
                <a:ea typeface="Verdana" panose="020B0604030504040204" pitchFamily="34" charset="0"/>
                <a:cs typeface="Arial" panose="020B0604020202020204" pitchFamily="34" charset="0"/>
              </a:rPr>
              <a:t>madbomber@cock.li </a:t>
            </a:r>
          </a:p>
          <a:p>
            <a:pPr algn="ctr"/>
            <a:endParaRPr lang="en-GB"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 .li = Lihtenshtajn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Kompania host e e-mailit është në pronësi të një shtetasi amerikan që qëndron në Rumani</a:t>
            </a:r>
          </a:p>
          <a:p>
            <a:pPr algn="ctr"/>
            <a:endParaRPr lang="en-GB"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sq-AL" sz="2800" b="1">
                <a:solidFill>
                  <a:schemeClr val="tx1"/>
                </a:solidFill>
                <a:latin typeface="Arial" panose="020B0604020202020204" pitchFamily="34" charset="0"/>
                <a:ea typeface="Verdana" panose="020B0604030504040204" pitchFamily="34" charset="0"/>
                <a:cs typeface="Arial" panose="020B0604020202020204" pitchFamily="34" charset="0"/>
              </a:rPr>
              <a:t>Adresa IP tregon Frankfurtin</a:t>
            </a:r>
          </a:p>
          <a:p>
            <a:pPr algn="ctr"/>
            <a:endParaRPr lang="en-GB"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299888"/>
            <a:ext cx="5470634" cy="693682"/>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xmlns=""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5" name="Picture 4">
            <a:extLst>
              <a:ext uri="{FF2B5EF4-FFF2-40B4-BE49-F238E27FC236}">
                <a16:creationId xmlns:a16="http://schemas.microsoft.com/office/drawing/2014/main" xmlns=""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ectangle 6">
            <a:extLst>
              <a:ext uri="{FF2B5EF4-FFF2-40B4-BE49-F238E27FC236}">
                <a16:creationId xmlns:a16="http://schemas.microsoft.com/office/drawing/2014/main" xmlns=""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xmlns=""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557620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dirty="0" smtClean="0">
                <a:solidFill>
                  <a:schemeClr val="tx1"/>
                </a:solidFill>
                <a:latin typeface="Arial" panose="020B0604020202020204" pitchFamily="34" charset="0"/>
                <a:ea typeface="Verdana" panose="020B0604030504040204" pitchFamily="34" charset="0"/>
                <a:cs typeface="Arial" panose="020B0604020202020204" pitchFamily="34" charset="0"/>
              </a:rPr>
              <a:t>Frankfurti </a:t>
            </a:r>
            <a:r>
              <a:rPr lang="sq-AL" sz="3200" b="1" dirty="0">
                <a:solidFill>
                  <a:schemeClr val="tx1"/>
                </a:solidFill>
                <a:latin typeface="Arial" panose="020B0604020202020204" pitchFamily="34" charset="0"/>
                <a:ea typeface="Verdana" panose="020B0604030504040204" pitchFamily="34" charset="0"/>
                <a:cs typeface="Arial" panose="020B0604020202020204" pitchFamily="34" charset="0"/>
              </a:rPr>
              <a:t>ishte adresa e serverit</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dirty="0">
                <a:solidFill>
                  <a:schemeClr val="tx1"/>
                </a:solidFill>
                <a:latin typeface="Arial" panose="020B0604020202020204" pitchFamily="34" charset="0"/>
                <a:ea typeface="Verdana" panose="020B0604030504040204" pitchFamily="34" charset="0"/>
                <a:cs typeface="Arial" panose="020B0604020202020204" pitchFamily="34" charset="0"/>
              </a:rPr>
              <a:t>Shërbimi i </a:t>
            </a:r>
            <a:r>
              <a:rPr lang="sq-AL" sz="3200" b="1" dirty="0" err="1">
                <a:solidFill>
                  <a:schemeClr val="tx1"/>
                </a:solidFill>
                <a:latin typeface="Arial" panose="020B0604020202020204" pitchFamily="34" charset="0"/>
                <a:ea typeface="Verdana" panose="020B0604030504040204" pitchFamily="34" charset="0"/>
                <a:cs typeface="Arial" panose="020B0604020202020204" pitchFamily="34" charset="0"/>
              </a:rPr>
              <a:t>Cock.li</a:t>
            </a:r>
            <a:r>
              <a:rPr lang="sq-AL" sz="3200" b="1" dirty="0">
                <a:solidFill>
                  <a:schemeClr val="tx1"/>
                </a:solidFill>
                <a:latin typeface="Arial" panose="020B0604020202020204" pitchFamily="34" charset="0"/>
                <a:ea typeface="Verdana" panose="020B0604030504040204" pitchFamily="34" charset="0"/>
                <a:cs typeface="Arial" panose="020B0604020202020204" pitchFamily="34" charset="0"/>
              </a:rPr>
              <a:t> bëhet </a:t>
            </a:r>
            <a:r>
              <a:rPr lang="sq-AL" sz="3200" b="1" dirty="0" err="1">
                <a:solidFill>
                  <a:schemeClr val="tx1"/>
                </a:solidFill>
                <a:latin typeface="Arial" panose="020B0604020202020204" pitchFamily="34" charset="0"/>
                <a:ea typeface="Verdana" panose="020B0604030504040204" pitchFamily="34" charset="0"/>
                <a:cs typeface="Arial" panose="020B0604020202020204" pitchFamily="34" charset="0"/>
              </a:rPr>
              <a:t>host</a:t>
            </a:r>
            <a:r>
              <a:rPr lang="sq-AL" sz="3200" b="1" dirty="0">
                <a:solidFill>
                  <a:schemeClr val="tx1"/>
                </a:solidFill>
                <a:latin typeface="Arial" panose="020B0604020202020204" pitchFamily="34" charset="0"/>
                <a:ea typeface="Verdana" panose="020B0604030504040204" pitchFamily="34" charset="0"/>
                <a:cs typeface="Arial" panose="020B0604020202020204" pitchFamily="34" charset="0"/>
              </a:rPr>
              <a:t> qëllimisht në Gjermani për shkak të ‘mbrojtjes më të madhe të të dhënave personale’</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Gjermania ka sekuestruar serverët</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3200" b="1">
                <a:solidFill>
                  <a:schemeClr val="tx1"/>
                </a:solidFill>
                <a:latin typeface="Arial" panose="020B0604020202020204" pitchFamily="34" charset="0"/>
                <a:ea typeface="Verdana" panose="020B0604030504040204" pitchFamily="34" charset="0"/>
                <a:cs typeface="Arial" panose="020B0604020202020204" pitchFamily="34" charset="0"/>
              </a:rPr>
              <a:t>Pronarit të shtetasit amerikan iu dorëzua një thirrje gjykate nga gjykata e NY</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1600" b="1">
                <a:solidFill>
                  <a:schemeClr val="tx1"/>
                </a:solidFill>
                <a:latin typeface="Arial" panose="020B0604020202020204" pitchFamily="34" charset="0"/>
                <a:ea typeface="Verdana" panose="020B0604030504040204" pitchFamily="34" charset="0"/>
                <a:cs typeface="Arial" panose="020B0604020202020204" pitchFamily="34" charset="0"/>
              </a:rPr>
              <a:t>* Urdhri i gjykatës për të dhënë informacionet</a:t>
            </a:r>
          </a:p>
        </p:txBody>
      </p:sp>
      <p:sp>
        <p:nvSpPr>
          <p:cNvPr id="11" name="Rectangle 10">
            <a:extLst>
              <a:ext uri="{FF2B5EF4-FFF2-40B4-BE49-F238E27FC236}">
                <a16:creationId xmlns:a16="http://schemas.microsoft.com/office/drawing/2014/main" xmlns=""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12" name="Picture 4">
            <a:extLst>
              <a:ext uri="{FF2B5EF4-FFF2-40B4-BE49-F238E27FC236}">
                <a16:creationId xmlns:a16="http://schemas.microsoft.com/office/drawing/2014/main" xmlns=""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Rectangle 12">
            <a:extLst>
              <a:ext uri="{FF2B5EF4-FFF2-40B4-BE49-F238E27FC236}">
                <a16:creationId xmlns:a16="http://schemas.microsoft.com/office/drawing/2014/main" xmlns=""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xmlns=""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1857350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166648"/>
            <a:ext cx="9125306" cy="5383473"/>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Emrat e kontaktit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Emrat, numrat e telefonit dhe adresat e mbajtësit të llogarisë</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Numrat e sigurimit social</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Adresat e faturimit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Email adresat e ndërlidhura</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Data e krijimit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(Nëse është e zbatueshme) Koha e mbylljes</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Të gjitha adresat e IP-së dhe secila kyçje</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Adresat MAC për ruterë dhe ndonjë pajisje të përdorur</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Historia e plotë e këtyre llogarive</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Historia e transaksioneve: kohët, datat, shuma, llojet</a:t>
            </a:r>
          </a:p>
          <a:p>
            <a:pPr algn="ctr"/>
            <a:r>
              <a:rPr lang="sq-AL" sz="2600" b="1">
                <a:solidFill>
                  <a:schemeClr val="tx1"/>
                </a:solidFill>
                <a:latin typeface="Arial" panose="020B0604020202020204" pitchFamily="34" charset="0"/>
                <a:ea typeface="Verdana" panose="020B0604030504040204" pitchFamily="34" charset="0"/>
                <a:cs typeface="Arial" panose="020B0604020202020204" pitchFamily="34" charset="0"/>
              </a:rPr>
              <a:t>Instrumentet financiare</a:t>
            </a:r>
          </a:p>
        </p:txBody>
      </p:sp>
      <p:sp>
        <p:nvSpPr>
          <p:cNvPr id="3" name="Rectangle 2">
            <a:extLst>
              <a:ext uri="{FF2B5EF4-FFF2-40B4-BE49-F238E27FC236}">
                <a16:creationId xmlns:a16="http://schemas.microsoft.com/office/drawing/2014/main" xmlns=""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5" name="Picture 4">
            <a:extLst>
              <a:ext uri="{FF2B5EF4-FFF2-40B4-BE49-F238E27FC236}">
                <a16:creationId xmlns:a16="http://schemas.microsoft.com/office/drawing/2014/main" xmlns=""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5">
            <a:extLst>
              <a:ext uri="{FF2B5EF4-FFF2-40B4-BE49-F238E27FC236}">
                <a16:creationId xmlns:a16="http://schemas.microsoft.com/office/drawing/2014/main" xmlns=""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xmlns=""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159945479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3200" b="1">
                <a:solidFill>
                  <a:schemeClr val="tx1"/>
                </a:solidFill>
                <a:latin typeface="Verdana" panose="020B0604030504040204" pitchFamily="34" charset="0"/>
                <a:ea typeface="Verdana" panose="020B0604030504040204" pitchFamily="34" charset="0"/>
                <a:cs typeface="Verdana" panose="020B0604030504040204" pitchFamily="34" charset="0"/>
              </a:rPr>
              <a:t>Nuk ka arrestim deri më tani…</a:t>
            </a:r>
          </a:p>
        </p:txBody>
      </p:sp>
      <p:pic>
        <p:nvPicPr>
          <p:cNvPr id="2" name="Pictur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xmlns=""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atribuimit</a:t>
            </a:r>
          </a:p>
        </p:txBody>
      </p:sp>
      <p:pic>
        <p:nvPicPr>
          <p:cNvPr id="6" name="Picture 4">
            <a:extLst>
              <a:ext uri="{FF2B5EF4-FFF2-40B4-BE49-F238E27FC236}">
                <a16:creationId xmlns:a16="http://schemas.microsoft.com/office/drawing/2014/main" xmlns=""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ectangle 6">
            <a:extLst>
              <a:ext uri="{FF2B5EF4-FFF2-40B4-BE49-F238E27FC236}">
                <a16:creationId xmlns:a16="http://schemas.microsoft.com/office/drawing/2014/main" xmlns=""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xmlns=""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477674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lgn="ctr">
              <a:defRPr/>
            </a:pPr>
            <a:r>
              <a:rPr lang="sq-AL" sz="2800" b="1">
                <a:ea typeface="Verdana" panose="020B0604030504040204" pitchFamily="34" charset="0"/>
                <a:cs typeface="Arial" panose="020B0604020202020204" pitchFamily="34" charset="0"/>
              </a:rPr>
              <a:t>Sfida? </a:t>
            </a:r>
          </a:p>
          <a:p>
            <a:pPr marL="342900" indent="-342900">
              <a:buFont typeface="Wingdings" pitchFamily="2" charset="2"/>
              <a:buChar char="Ø"/>
              <a:defRPr/>
            </a:pPr>
            <a:endParaRPr lang="en-GB" altLang="en-US" sz="2800" b="1" dirty="0">
              <a:ea typeface="Verdana" panose="020B0604030504040204" pitchFamily="34" charset="0"/>
              <a:cs typeface="Arial" panose="020B0604020202020204" pitchFamily="34" charset="0"/>
            </a:endParaRPr>
          </a:p>
          <a:p>
            <a:pPr>
              <a:defRPr/>
            </a:pPr>
            <a:endParaRPr lang="en-GB" altLang="en-US" sz="2800" b="1" dirty="0">
              <a:ea typeface="Verdana" panose="020B0604030504040204" pitchFamily="34" charset="0"/>
              <a:cs typeface="Arial" panose="020B0604020202020204" pitchFamily="34" charset="0"/>
            </a:endParaRPr>
          </a:p>
          <a:p>
            <a:pPr algn="ctr">
              <a:defRPr/>
            </a:pPr>
            <a:endParaRPr lang="en-GB" altLang="en-US" sz="2800" b="1" dirty="0">
              <a:ea typeface="Verdana" panose="020B0604030504040204" pitchFamily="34" charset="0"/>
              <a:cs typeface="Arial" panose="020B0604020202020204" pitchFamily="34" charset="0"/>
            </a:endParaRPr>
          </a:p>
          <a:p>
            <a:pPr algn="ctr">
              <a:defRPr/>
            </a:pPr>
            <a:r>
              <a:rPr lang="sq-AL" sz="2800">
                <a:ea typeface="Verdana" panose="020B0604030504040204" pitchFamily="34" charset="0"/>
                <a:cs typeface="Arial" panose="020B0604020202020204" pitchFamily="34" charset="0"/>
              </a:rPr>
              <a:t>Proceset e ndihmës juridike të ndërsjellë kanë natyrë të ngadaltë...</a:t>
            </a:r>
          </a:p>
        </p:txBody>
      </p:sp>
    </p:spTree>
    <p:extLst>
      <p:ext uri="{BB962C8B-B14F-4D97-AF65-F5344CB8AC3E}">
        <p14:creationId xmlns:p14="http://schemas.microsoft.com/office/powerpoint/2010/main" xmlns="" val="26660300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8267075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sq-AL" sz="2200" i="1"/>
              <a:t>Njohja e sfidave kryesore që lidhen me bashkëpunimin ndërkombëtar në lidhje me krimin kibernetik dhe provat elektronike</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Identifikimi i implikimeve praktike të paraqitura nga sfidat kryesore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a:t>Shqyrtimi i zgjidhjeve të mundshme për të adresuar sfidat që lidhen me bashkëpunimin ndërkombëtar </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endParaRPr lang="en-GB" sz="2200" i="1" dirty="0"/>
          </a:p>
        </p:txBody>
      </p:sp>
    </p:spTree>
    <p:extLst>
      <p:ext uri="{BB962C8B-B14F-4D97-AF65-F5344CB8AC3E}">
        <p14:creationId xmlns:p14="http://schemas.microsoft.com/office/powerpoint/2010/main" xmlns="" val="373278282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539882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Duket i njohur?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xmlns="" id="{9F1762E3-A4DD-4917-9721-3074D35F23B6}"/>
              </a:ext>
            </a:extLst>
          </p:cNvPr>
          <p:cNvGrpSpPr/>
          <p:nvPr/>
        </p:nvGrpSpPr>
        <p:grpSpPr>
          <a:xfrm>
            <a:off x="110285" y="856571"/>
            <a:ext cx="8169248" cy="5727336"/>
            <a:chOff x="110285" y="1016366"/>
            <a:chExt cx="8169248" cy="5727336"/>
          </a:xfrm>
        </p:grpSpPr>
        <p:sp>
          <p:nvSpPr>
            <p:cNvPr id="16" name="Rectangle 15">
              <a:extLst>
                <a:ext uri="{FF2B5EF4-FFF2-40B4-BE49-F238E27FC236}">
                  <a16:creationId xmlns:a16="http://schemas.microsoft.com/office/drawing/2014/main" xmlns=""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400" b="1">
                  <a:solidFill>
                    <a:srgbClr val="2E618E"/>
                  </a:solidFill>
                  <a:latin typeface="Verdana" panose="020B0604030504040204" pitchFamily="34" charset="0"/>
                  <a:ea typeface="Verdana" panose="020B0604030504040204" pitchFamily="34" charset="0"/>
                  <a:cs typeface="Verdana" panose="020B0604030504040204" pitchFamily="34" charset="0"/>
                </a:rPr>
                <a:t>Një proces tipik</a:t>
              </a:r>
            </a:p>
          </p:txBody>
        </p:sp>
        <p:sp>
          <p:nvSpPr>
            <p:cNvPr id="19" name="Right Arrow 1">
              <a:extLst>
                <a:ext uri="{FF2B5EF4-FFF2-40B4-BE49-F238E27FC236}">
                  <a16:creationId xmlns:a16="http://schemas.microsoft.com/office/drawing/2014/main" xmlns="" id="{3FD77482-A138-4B97-AFAE-29AF4BAF3277}"/>
                </a:ext>
              </a:extLst>
            </p:cNvPr>
            <p:cNvSpPr/>
            <p:nvPr/>
          </p:nvSpPr>
          <p:spPr bwMode="auto">
            <a:xfrm>
              <a:off x="318053" y="3488268"/>
              <a:ext cx="1646212"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700" b="1" i="0" u="none" strike="noStrike" cap="none" normalizeH="0" baseline="0" dirty="0">
                  <a:ln>
                    <a:noFill/>
                  </a:ln>
                  <a:solidFill>
                    <a:srgbClr val="2E618E"/>
                  </a:solidFill>
                  <a:latin typeface="Arial" charset="0"/>
                </a:rPr>
                <a:t>Të pranuara</a:t>
              </a:r>
            </a:p>
          </p:txBody>
        </p:sp>
        <p:sp>
          <p:nvSpPr>
            <p:cNvPr id="20" name="Rectangle 19">
              <a:extLst>
                <a:ext uri="{FF2B5EF4-FFF2-40B4-BE49-F238E27FC236}">
                  <a16:creationId xmlns:a16="http://schemas.microsoft.com/office/drawing/2014/main" xmlns=""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3200" b="1" i="0" u="none" strike="noStrike" cap="none" normalizeH="0" baseline="0">
                  <a:ln>
                    <a:noFill/>
                  </a:ln>
                  <a:solidFill>
                    <a:srgbClr val="2E618E"/>
                  </a:solidFill>
                  <a:latin typeface="Arial" charset="0"/>
                </a:rPr>
                <a:t>MPJ</a:t>
              </a:r>
            </a:p>
          </p:txBody>
        </p:sp>
        <p:sp>
          <p:nvSpPr>
            <p:cNvPr id="21" name="Rectangle 20">
              <a:extLst>
                <a:ext uri="{FF2B5EF4-FFF2-40B4-BE49-F238E27FC236}">
                  <a16:creationId xmlns:a16="http://schemas.microsoft.com/office/drawing/2014/main" xmlns="" id="{0FF6A004-F5E6-4516-A10B-EC4121922BF5}"/>
                </a:ext>
              </a:extLst>
            </p:cNvPr>
            <p:cNvSpPr/>
            <p:nvPr/>
          </p:nvSpPr>
          <p:spPr bwMode="auto">
            <a:xfrm>
              <a:off x="4511856" y="3255429"/>
              <a:ext cx="1397882"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Prokurori</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të </a:t>
              </a:r>
              <a:r>
                <a:rPr lang="sq-AL" sz="1400" b="1" dirty="0">
                  <a:solidFill>
                    <a:srgbClr val="2E618E"/>
                  </a:solidFill>
                  <a:latin typeface="Arial" charset="0"/>
                </a:rPr>
                <a:t>përgjithshëm</a:t>
              </a: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22" name="Rectangle 21">
              <a:extLst>
                <a:ext uri="{FF2B5EF4-FFF2-40B4-BE49-F238E27FC236}">
                  <a16:creationId xmlns:a16="http://schemas.microsoft.com/office/drawing/2014/main" xmlns="" id="{EC6FD423-E9A1-4385-BE33-E14D31680CA4}"/>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a:ln>
                    <a:noFill/>
                  </a:ln>
                  <a:solidFill>
                    <a:srgbClr val="2E618E"/>
                  </a:solidFill>
                  <a:latin typeface="Arial" charset="0"/>
                </a:rPr>
                <a:t>Prokurori</a:t>
              </a: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i </a:t>
              </a:r>
              <a:r>
                <a:rPr lang="sq-AL" sz="1400" b="1" dirty="0">
                  <a:solidFill>
                    <a:srgbClr val="2E618E"/>
                  </a:solidFill>
                  <a:latin typeface="Arial" charset="0"/>
                </a:rPr>
                <a:t>ngarkuar</a:t>
              </a:r>
            </a:p>
          </p:txBody>
        </p:sp>
        <p:sp>
          <p:nvSpPr>
            <p:cNvPr id="23" name="Right Arrow 10">
              <a:extLst>
                <a:ext uri="{FF2B5EF4-FFF2-40B4-BE49-F238E27FC236}">
                  <a16:creationId xmlns:a16="http://schemas.microsoft.com/office/drawing/2014/main" xmlns="" id="{613860FC-C73F-4E7A-B1CE-663AE6656EE3}"/>
                </a:ext>
              </a:extLst>
            </p:cNvPr>
            <p:cNvSpPr/>
            <p:nvPr/>
          </p:nvSpPr>
          <p:spPr bwMode="auto">
            <a:xfrm rot="5400000">
              <a:off x="2148404" y="4612218"/>
              <a:ext cx="107528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Kopje</a:t>
              </a: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xmlns="" id="{CB0EA8F5-6DB2-49BB-880E-6E1198BAA65A}"/>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Shërbimet e </a:t>
              </a:r>
              <a:r>
                <a:rPr lang="sq-AL" sz="1400" b="1" dirty="0" smtClean="0">
                  <a:solidFill>
                    <a:srgbClr val="2E618E"/>
                  </a:solidFill>
                  <a:latin typeface="Arial" charset="0"/>
                </a:rPr>
                <a:t>Sigurisë </a:t>
              </a:r>
              <a:r>
                <a:rPr lang="sq-AL" sz="1400" b="1" dirty="0" smtClean="0">
                  <a:solidFill>
                    <a:srgbClr val="2E618E"/>
                  </a:solidFill>
                  <a:latin typeface="Arial" charset="0"/>
                </a:rPr>
                <a:t>Kombëtare</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25" name="Right Arrow 13">
              <a:extLst>
                <a:ext uri="{FF2B5EF4-FFF2-40B4-BE49-F238E27FC236}">
                  <a16:creationId xmlns:a16="http://schemas.microsoft.com/office/drawing/2014/main" xmlns=""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xmlns=""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xmlns="" id="{0457698A-F0B7-4BDA-9F1F-826D090ED2E1}"/>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Hetuesve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28" name="Right Arrow 16">
              <a:extLst>
                <a:ext uri="{FF2B5EF4-FFF2-40B4-BE49-F238E27FC236}">
                  <a16:creationId xmlns:a16="http://schemas.microsoft.com/office/drawing/2014/main" xmlns=""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xmlns="" id="{A4B71E38-3B83-4464-954D-C677290918B4}"/>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Hetuesi</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i </a:t>
              </a:r>
              <a:r>
                <a:rPr lang="sq-AL" sz="1400" b="1" dirty="0">
                  <a:solidFill>
                    <a:srgbClr val="2E618E"/>
                  </a:solidFill>
                  <a:latin typeface="Arial" charset="0"/>
                </a:rPr>
                <a:t>ngarkuar</a:t>
              </a:r>
            </a:p>
          </p:txBody>
        </p:sp>
        <p:sp>
          <p:nvSpPr>
            <p:cNvPr id="30" name="Right Arrow 18">
              <a:extLst>
                <a:ext uri="{FF2B5EF4-FFF2-40B4-BE49-F238E27FC236}">
                  <a16:creationId xmlns:a16="http://schemas.microsoft.com/office/drawing/2014/main" xmlns=""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xmlns=""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Regjistri policor</a:t>
              </a:r>
              <a:endParaRPr lang="sq-AL" sz="1400" b="1" dirty="0">
                <a:solidFill>
                  <a:srgbClr val="2E618E"/>
                </a:solidFill>
                <a:latin typeface="Arial" charset="0"/>
              </a:endParaRPr>
            </a:p>
          </p:txBody>
        </p:sp>
        <p:sp>
          <p:nvSpPr>
            <p:cNvPr id="32" name="Right Arrow 20">
              <a:extLst>
                <a:ext uri="{FF2B5EF4-FFF2-40B4-BE49-F238E27FC236}">
                  <a16:creationId xmlns:a16="http://schemas.microsoft.com/office/drawing/2014/main" xmlns=""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xmlns=""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a:ln>
                    <a:noFill/>
                  </a:ln>
                  <a:solidFill>
                    <a:srgbClr val="2E618E"/>
                  </a:solidFill>
                  <a:latin typeface="Arial" charset="0"/>
                </a:rPr>
                <a:t>Zyrtar policor</a:t>
              </a: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i </a:t>
              </a:r>
              <a:r>
                <a:rPr lang="sq-AL" sz="1400" b="1" dirty="0">
                  <a:solidFill>
                    <a:srgbClr val="2E618E"/>
                  </a:solidFill>
                  <a:latin typeface="Arial" charset="0"/>
                </a:rPr>
                <a:t>ngarkuar</a:t>
              </a:r>
            </a:p>
          </p:txBody>
        </p:sp>
        <p:sp>
          <p:nvSpPr>
            <p:cNvPr id="34" name="Right Arrow 22">
              <a:extLst>
                <a:ext uri="{FF2B5EF4-FFF2-40B4-BE49-F238E27FC236}">
                  <a16:creationId xmlns:a16="http://schemas.microsoft.com/office/drawing/2014/main" xmlns=""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xmlns=""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xmlns=""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a:ln>
                    <a:noFill/>
                  </a:ln>
                  <a:solidFill>
                    <a:srgbClr val="2E618E"/>
                  </a:solidFill>
                  <a:latin typeface="Arial" charset="0"/>
                </a:rPr>
                <a:t>Veprimet e ndërmarra</a:t>
              </a:r>
            </a:p>
          </p:txBody>
        </p:sp>
        <p:sp>
          <p:nvSpPr>
            <p:cNvPr id="37" name="Rectangle 36">
              <a:extLst>
                <a:ext uri="{FF2B5EF4-FFF2-40B4-BE49-F238E27FC236}">
                  <a16:creationId xmlns:a16="http://schemas.microsoft.com/office/drawing/2014/main" xmlns=""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q-AL" sz="2800" b="1" i="0" u="none" strike="noStrike" cap="none" normalizeH="0" baseline="0">
                  <a:ln>
                    <a:noFill/>
                  </a:ln>
                  <a:solidFill>
                    <a:srgbClr val="FF0000"/>
                  </a:solidFill>
                  <a:latin typeface="Verdana" panose="020B0604030504040204" pitchFamily="34" charset="0"/>
                  <a:ea typeface="Verdana" panose="020B0604030504040204" pitchFamily="34" charset="0"/>
                  <a:cs typeface="Verdana" panose="020B0604030504040204" pitchFamily="34" charset="0"/>
                </a:rPr>
                <a:t>Kush ka dijen?</a:t>
              </a:r>
            </a:p>
          </p:txBody>
        </p:sp>
      </p:grpSp>
    </p:spTree>
    <p:extLst>
      <p:ext uri="{BB962C8B-B14F-4D97-AF65-F5344CB8AC3E}">
        <p14:creationId xmlns:p14="http://schemas.microsoft.com/office/powerpoint/2010/main" xmlns=""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Duket i njohur?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xmlns="" id="{1F0041A4-5F33-468D-AEDE-ADD1AADB5480}"/>
              </a:ext>
            </a:extLst>
          </p:cNvPr>
          <p:cNvGrpSpPr/>
          <p:nvPr/>
        </p:nvGrpSpPr>
        <p:grpSpPr>
          <a:xfrm>
            <a:off x="110285" y="693212"/>
            <a:ext cx="8169248" cy="5890686"/>
            <a:chOff x="110285" y="853016"/>
            <a:chExt cx="8169248" cy="5890686"/>
          </a:xfrm>
        </p:grpSpPr>
        <p:sp>
          <p:nvSpPr>
            <p:cNvPr id="39" name="Rectangle 38">
              <a:extLst>
                <a:ext uri="{FF2B5EF4-FFF2-40B4-BE49-F238E27FC236}">
                  <a16:creationId xmlns:a16="http://schemas.microsoft.com/office/drawing/2014/main" xmlns=""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q-AL" sz="2400" b="1">
                  <a:solidFill>
                    <a:srgbClr val="2E618E"/>
                  </a:solidFill>
                  <a:latin typeface="Verdana" panose="020B0604030504040204" pitchFamily="34" charset="0"/>
                  <a:ea typeface="Verdana" panose="020B0604030504040204" pitchFamily="34" charset="0"/>
                  <a:cs typeface="Verdana" panose="020B0604030504040204" pitchFamily="34" charset="0"/>
                </a:rPr>
                <a:t>Një proces tipik</a:t>
              </a:r>
            </a:p>
          </p:txBody>
        </p:sp>
        <p:sp>
          <p:nvSpPr>
            <p:cNvPr id="40" name="Rectangle 39">
              <a:extLst>
                <a:ext uri="{FF2B5EF4-FFF2-40B4-BE49-F238E27FC236}">
                  <a16:creationId xmlns:a16="http://schemas.microsoft.com/office/drawing/2014/main" xmlns=""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3200" b="1" i="0" u="none" strike="noStrike" cap="none" normalizeH="0" baseline="0">
                  <a:ln>
                    <a:noFill/>
                  </a:ln>
                  <a:solidFill>
                    <a:srgbClr val="2E618E"/>
                  </a:solidFill>
                  <a:latin typeface="Arial" charset="0"/>
                </a:rPr>
                <a:t>MPJ</a:t>
              </a:r>
            </a:p>
          </p:txBody>
        </p:sp>
        <p:sp>
          <p:nvSpPr>
            <p:cNvPr id="41" name="Rectangle 40">
              <a:extLst>
                <a:ext uri="{FF2B5EF4-FFF2-40B4-BE49-F238E27FC236}">
                  <a16:creationId xmlns:a16="http://schemas.microsoft.com/office/drawing/2014/main" xmlns="" id="{63970073-332B-4B70-B75F-3A8D945E9B3D}"/>
                </a:ext>
              </a:extLst>
            </p:cNvPr>
            <p:cNvSpPr/>
            <p:nvPr/>
          </p:nvSpPr>
          <p:spPr bwMode="auto">
            <a:xfrm>
              <a:off x="4511855" y="3255429"/>
              <a:ext cx="1397881"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Prokurorit</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të </a:t>
              </a:r>
              <a:r>
                <a:rPr lang="sq-AL" sz="1400" b="1" dirty="0">
                  <a:solidFill>
                    <a:srgbClr val="2E618E"/>
                  </a:solidFill>
                  <a:latin typeface="Arial" charset="0"/>
                </a:rPr>
                <a:t>përgjithshëm</a:t>
              </a: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42" name="Rectangle 41">
              <a:extLst>
                <a:ext uri="{FF2B5EF4-FFF2-40B4-BE49-F238E27FC236}">
                  <a16:creationId xmlns:a16="http://schemas.microsoft.com/office/drawing/2014/main" xmlns="" id="{CDF95422-9AEE-4F2F-800F-C3755A34EA42}"/>
                </a:ext>
              </a:extLst>
            </p:cNvPr>
            <p:cNvSpPr/>
            <p:nvPr/>
          </p:nvSpPr>
          <p:spPr bwMode="auto">
            <a:xfrm>
              <a:off x="4528792"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a:ln>
                    <a:noFill/>
                  </a:ln>
                  <a:solidFill>
                    <a:srgbClr val="2E618E"/>
                  </a:solidFill>
                  <a:latin typeface="Arial" charset="0"/>
                </a:rPr>
                <a:t>Prokurori</a:t>
              </a:r>
            </a:p>
            <a:p>
              <a:pPr marL="0" marR="0" indent="0" algn="ctr" defTabSz="914400" rtl="0" eaLnBrk="1" fontAlgn="base" latinLnBrk="0" hangingPunct="1">
                <a:lnSpc>
                  <a:spcPct val="100000"/>
                </a:lnSpc>
                <a:spcBef>
                  <a:spcPct val="0"/>
                </a:spcBef>
                <a:spcAft>
                  <a:spcPct val="0"/>
                </a:spcAft>
                <a:buClrTx/>
                <a:buSzTx/>
                <a:buFontTx/>
                <a:buNone/>
                <a:tabLst/>
              </a:pPr>
              <a:r>
                <a:rPr lang="sq-AL" sz="1400" b="1">
                  <a:solidFill>
                    <a:srgbClr val="2E618E"/>
                  </a:solidFill>
                  <a:latin typeface="Arial" charset="0"/>
                </a:rPr>
                <a:t>Miraton</a:t>
              </a:r>
            </a:p>
          </p:txBody>
        </p:sp>
        <p:sp>
          <p:nvSpPr>
            <p:cNvPr id="43" name="Right Arrow 10">
              <a:extLst>
                <a:ext uri="{FF2B5EF4-FFF2-40B4-BE49-F238E27FC236}">
                  <a16:creationId xmlns:a16="http://schemas.microsoft.com/office/drawing/2014/main" xmlns="" id="{B15C56E3-9280-4D6A-A288-60E13C007170}"/>
                </a:ext>
              </a:extLst>
            </p:cNvPr>
            <p:cNvSpPr/>
            <p:nvPr/>
          </p:nvSpPr>
          <p:spPr bwMode="auto">
            <a:xfrm rot="5400000">
              <a:off x="2148404" y="4612218"/>
              <a:ext cx="107528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Kopje</a:t>
              </a:r>
            </a:p>
          </p:txBody>
        </p:sp>
        <p:sp>
          <p:nvSpPr>
            <p:cNvPr id="44" name="Rectangle 43">
              <a:extLst>
                <a:ext uri="{FF2B5EF4-FFF2-40B4-BE49-F238E27FC236}">
                  <a16:creationId xmlns:a16="http://schemas.microsoft.com/office/drawing/2014/main" xmlns="" id="{D27038EF-D806-42F4-BF63-5CDA684C6911}"/>
                </a:ext>
              </a:extLst>
            </p:cNvPr>
            <p:cNvSpPr/>
            <p:nvPr/>
          </p:nvSpPr>
          <p:spPr bwMode="auto">
            <a:xfrm>
              <a:off x="2103084"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Shërbimet e</a:t>
              </a:r>
              <a:endParaRPr kumimoji="0" lang="sq-AL" sz="1400" b="1" i="0" u="none" strike="noStrike" cap="none" normalizeH="0" baseline="0" dirty="0">
                <a:ln>
                  <a:noFill/>
                </a:ln>
                <a:solidFill>
                  <a:srgbClr val="2E618E"/>
                </a:solidFill>
                <a:latin typeface="Arial" charset="0"/>
              </a:endParaRPr>
            </a:p>
            <a:p>
              <a:pPr algn="ctr" defTabSz="914400"/>
              <a:r>
                <a:rPr lang="sq-AL" sz="1400" b="1" dirty="0" smtClean="0">
                  <a:solidFill>
                    <a:srgbClr val="2E618E"/>
                  </a:solidFill>
                  <a:latin typeface="Arial" charset="0"/>
                </a:rPr>
                <a:t>Sigurisë Kombëtare</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kumimoji="0" lang="sq-AL" sz="1400" b="1" i="0" u="none" strike="noStrike" cap="none" normalizeH="0" baseline="0" dirty="0">
                <a:ln>
                  <a:noFill/>
                </a:ln>
                <a:solidFill>
                  <a:srgbClr val="2E618E"/>
                </a:solidFill>
                <a:latin typeface="Arial" charset="0"/>
              </a:endParaRPr>
            </a:p>
          </p:txBody>
        </p:sp>
        <p:sp>
          <p:nvSpPr>
            <p:cNvPr id="45" name="Right Arrow 13">
              <a:extLst>
                <a:ext uri="{FF2B5EF4-FFF2-40B4-BE49-F238E27FC236}">
                  <a16:creationId xmlns:a16="http://schemas.microsoft.com/office/drawing/2014/main" xmlns=""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xmlns=""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xmlns="" id="{5EB9C29B-FBCA-4DCA-910D-2E35EA16AA04}"/>
                </a:ext>
              </a:extLst>
            </p:cNvPr>
            <p:cNvSpPr/>
            <p:nvPr/>
          </p:nvSpPr>
          <p:spPr bwMode="auto">
            <a:xfrm>
              <a:off x="7060333" y="557530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Hetuesve</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48" name="Right Arrow 16">
              <a:extLst>
                <a:ext uri="{FF2B5EF4-FFF2-40B4-BE49-F238E27FC236}">
                  <a16:creationId xmlns:a16="http://schemas.microsoft.com/office/drawing/2014/main" xmlns=""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xmlns="" id="{ED3B7116-2ACE-4371-A2D3-C386C7C9BE72}"/>
                </a:ext>
              </a:extLst>
            </p:cNvPr>
            <p:cNvSpPr/>
            <p:nvPr/>
          </p:nvSpPr>
          <p:spPr bwMode="auto">
            <a:xfrm>
              <a:off x="7060333"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Hetuesi</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a:solidFill>
                    <a:srgbClr val="2E618E"/>
                  </a:solidFill>
                  <a:latin typeface="Arial" charset="0"/>
                </a:rPr>
                <a:t>Rishikon</a:t>
              </a:r>
            </a:p>
          </p:txBody>
        </p:sp>
        <p:sp>
          <p:nvSpPr>
            <p:cNvPr id="50" name="Right Arrow 18">
              <a:extLst>
                <a:ext uri="{FF2B5EF4-FFF2-40B4-BE49-F238E27FC236}">
                  <a16:creationId xmlns:a16="http://schemas.microsoft.com/office/drawing/2014/main" xmlns=""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xmlns=""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a:ln>
                  <a:noFill/>
                </a:ln>
                <a:solidFill>
                  <a:srgbClr val="2E618E"/>
                </a:solidFill>
                <a:effectLst/>
                <a:latin typeface="Arial" charset="0"/>
              </a:endParaRPr>
            </a:p>
            <a:p>
              <a:pPr algn="ctr" defTabSz="914400"/>
              <a:r>
                <a:rPr lang="sq-AL" sz="1400" b="1" dirty="0" smtClean="0">
                  <a:solidFill>
                    <a:srgbClr val="2E618E"/>
                  </a:solidFill>
                  <a:latin typeface="Arial" charset="0"/>
                </a:rPr>
                <a:t>Regjistri i </a:t>
              </a:r>
              <a:r>
                <a:rPr kumimoji="0" lang="sq-AL" sz="1400" b="1" i="0" u="none" strike="noStrike" cap="none" normalizeH="0" baseline="0" dirty="0" smtClean="0">
                  <a:ln>
                    <a:noFill/>
                  </a:ln>
                  <a:solidFill>
                    <a:srgbClr val="2E618E"/>
                  </a:solidFill>
                  <a:latin typeface="Arial" charset="0"/>
                </a:rPr>
                <a:t>Zyrtarëve policorë</a:t>
              </a:r>
              <a:endParaRPr kumimoji="0" lang="sq-AL" sz="14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endParaRPr lang="sq-AL" sz="1400" b="1" dirty="0">
                <a:solidFill>
                  <a:srgbClr val="2E618E"/>
                </a:solidFill>
                <a:latin typeface="Arial" charset="0"/>
              </a:endParaRPr>
            </a:p>
          </p:txBody>
        </p:sp>
        <p:sp>
          <p:nvSpPr>
            <p:cNvPr id="52" name="Right Arrow 20">
              <a:extLst>
                <a:ext uri="{FF2B5EF4-FFF2-40B4-BE49-F238E27FC236}">
                  <a16:creationId xmlns:a16="http://schemas.microsoft.com/office/drawing/2014/main" xmlns=""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xmlns=""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Zyrtari </a:t>
              </a:r>
              <a:r>
                <a:rPr kumimoji="0" lang="sq-AL" sz="1400" b="1" i="0" u="none" strike="noStrike" cap="none" normalizeH="0" baseline="0" dirty="0">
                  <a:ln>
                    <a:noFill/>
                  </a:ln>
                  <a:solidFill>
                    <a:srgbClr val="2E618E"/>
                  </a:solidFill>
                  <a:latin typeface="Arial" charset="0"/>
                </a:rPr>
                <a:t>policor</a:t>
              </a:r>
            </a:p>
            <a:p>
              <a:pPr marL="0" marR="0" indent="0" algn="ctr" defTabSz="914400" rtl="0" eaLnBrk="1" fontAlgn="base" latinLnBrk="0" hangingPunct="1">
                <a:lnSpc>
                  <a:spcPct val="100000"/>
                </a:lnSpc>
                <a:spcBef>
                  <a:spcPct val="0"/>
                </a:spcBef>
                <a:spcAft>
                  <a:spcPct val="0"/>
                </a:spcAft>
                <a:buClrTx/>
                <a:buSzTx/>
                <a:buFontTx/>
                <a:buNone/>
                <a:tabLst/>
              </a:pPr>
              <a:r>
                <a:rPr lang="sq-AL" sz="1400" b="1" dirty="0" smtClean="0">
                  <a:solidFill>
                    <a:srgbClr val="2E618E"/>
                  </a:solidFill>
                  <a:latin typeface="Arial" charset="0"/>
                </a:rPr>
                <a:t>përgatitë</a:t>
              </a:r>
              <a:endParaRPr lang="sq-AL" sz="1400" b="1" dirty="0">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400" b="1" i="0" u="none" strike="noStrike" cap="none" normalizeH="0" baseline="0" dirty="0" smtClean="0">
                  <a:ln>
                    <a:noFill/>
                  </a:ln>
                  <a:solidFill>
                    <a:srgbClr val="2E618E"/>
                  </a:solidFill>
                  <a:latin typeface="Arial" charset="0"/>
                </a:rPr>
                <a:t>detajet</a:t>
              </a:r>
              <a:endParaRPr kumimoji="0" lang="sq-AL" sz="1400" b="1" i="0" u="none" strike="noStrike" cap="none" normalizeH="0" baseline="0" dirty="0">
                <a:ln>
                  <a:noFill/>
                </a:ln>
                <a:solidFill>
                  <a:srgbClr val="2E618E"/>
                </a:solidFill>
                <a:latin typeface="Arial" charset="0"/>
              </a:endParaRPr>
            </a:p>
          </p:txBody>
        </p:sp>
        <p:sp>
          <p:nvSpPr>
            <p:cNvPr id="54" name="Right Arrow 23">
              <a:extLst>
                <a:ext uri="{FF2B5EF4-FFF2-40B4-BE49-F238E27FC236}">
                  <a16:creationId xmlns:a16="http://schemas.microsoft.com/office/drawing/2014/main" xmlns=""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xmlns="" id="{A1F80022-8515-4D4A-A8C6-75DA9EB22EFF}"/>
                </a:ext>
              </a:extLst>
            </p:cNvPr>
            <p:cNvSpPr/>
            <p:nvPr/>
          </p:nvSpPr>
          <p:spPr bwMode="auto">
            <a:xfrm>
              <a:off x="426720" y="3505198"/>
              <a:ext cx="1371600" cy="668861"/>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a:ln>
                    <a:noFill/>
                  </a:ln>
                  <a:solidFill>
                    <a:srgbClr val="2E618E"/>
                  </a:solidFill>
                  <a:latin typeface="Arial" charset="0"/>
                </a:rPr>
                <a:t>Dalëse</a:t>
              </a:r>
            </a:p>
          </p:txBody>
        </p:sp>
        <p:sp>
          <p:nvSpPr>
            <p:cNvPr id="56" name="Right Arrow 22">
              <a:extLst>
                <a:ext uri="{FF2B5EF4-FFF2-40B4-BE49-F238E27FC236}">
                  <a16:creationId xmlns:a16="http://schemas.microsoft.com/office/drawing/2014/main" xmlns=""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xmlns="" id="{AB5573E9-9A45-439D-A6A0-FF3D18942C65}"/>
                </a:ext>
              </a:extLst>
            </p:cNvPr>
            <p:cNvSpPr/>
            <p:nvPr/>
          </p:nvSpPr>
          <p:spPr bwMode="auto">
            <a:xfrm>
              <a:off x="1623030" y="853016"/>
              <a:ext cx="1961470"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sq-AL" sz="1800" b="1" i="0" u="none" strike="noStrike" cap="none" normalizeH="0" baseline="0" dirty="0">
                  <a:ln>
                    <a:noFill/>
                  </a:ln>
                  <a:solidFill>
                    <a:srgbClr val="2E618E"/>
                  </a:solidFill>
                  <a:latin typeface="Arial" charset="0"/>
                </a:rPr>
                <a:t>Të </a:t>
              </a:r>
              <a:r>
                <a:rPr kumimoji="0" lang="sq-AL" sz="1800" b="1" i="0" u="none" strike="noStrike" cap="none" normalizeH="0" baseline="0" dirty="0" smtClean="0">
                  <a:ln>
                    <a:noFill/>
                  </a:ln>
                  <a:solidFill>
                    <a:srgbClr val="2E618E"/>
                  </a:solidFill>
                  <a:latin typeface="Arial" charset="0"/>
                </a:rPr>
                <a:t>dhënat</a:t>
              </a:r>
              <a:endParaRPr kumimoji="0" lang="sq-AL" sz="1800" b="1" i="0" u="none" strike="noStrike" cap="none" normalizeH="0" baseline="0" dirty="0">
                <a:ln>
                  <a:noFill/>
                </a:ln>
                <a:solidFill>
                  <a:srgbClr val="2E618E"/>
                </a:solidFill>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sq-AL" b="1" dirty="0" smtClean="0">
                  <a:solidFill>
                    <a:srgbClr val="2E618E"/>
                  </a:solidFill>
                  <a:latin typeface="Arial" charset="0"/>
                </a:rPr>
                <a:t>e kërkuara</a:t>
              </a:r>
              <a:endParaRPr lang="sq-AL" b="1" dirty="0">
                <a:solidFill>
                  <a:srgbClr val="2E618E"/>
                </a:solidFill>
                <a:latin typeface="Arial" charset="0"/>
              </a:endParaRPr>
            </a:p>
          </p:txBody>
        </p:sp>
        <p:sp>
          <p:nvSpPr>
            <p:cNvPr id="58" name="Rectangle 57">
              <a:extLst>
                <a:ext uri="{FF2B5EF4-FFF2-40B4-BE49-F238E27FC236}">
                  <a16:creationId xmlns:a16="http://schemas.microsoft.com/office/drawing/2014/main" xmlns=""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sq-AL" sz="2800" b="1" i="0" u="none" strike="noStrike" cap="none" normalizeH="0" baseline="0">
                  <a:ln>
                    <a:noFill/>
                  </a:ln>
                  <a:solidFill>
                    <a:srgbClr val="FF0000"/>
                  </a:solidFill>
                  <a:latin typeface="Verdana" panose="020B0604030504040204" pitchFamily="34" charset="0"/>
                  <a:ea typeface="Verdana" panose="020B0604030504040204" pitchFamily="34" charset="0"/>
                  <a:cs typeface="Verdana" panose="020B0604030504040204" pitchFamily="34" charset="0"/>
                </a:rPr>
                <a:t>Sa zgjatë kjo?</a:t>
              </a:r>
            </a:p>
          </p:txBody>
        </p:sp>
      </p:grpSp>
    </p:spTree>
    <p:extLst>
      <p:ext uri="{BB962C8B-B14F-4D97-AF65-F5344CB8AC3E}">
        <p14:creationId xmlns:p14="http://schemas.microsoft.com/office/powerpoint/2010/main" xmlns=""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Sfida e shpejtësisë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418010" y="1173291"/>
            <a:ext cx="8334103" cy="5463034"/>
          </a:xfrm>
          <a:prstGeom prst="rect">
            <a:avLst/>
          </a:prstGeom>
        </p:spPr>
        <p:txBody>
          <a:bodyPr wrap="square">
            <a:spAutoFit/>
          </a:bodyPr>
          <a:lstStyle/>
          <a:p>
            <a:pPr algn="ctr">
              <a:defRPr/>
            </a:pPr>
            <a:endParaRPr lang="en-GB" altLang="en-US" sz="2800" b="1" dirty="0">
              <a:ea typeface="Verdana" panose="020B0604030504040204" pitchFamily="34" charset="0"/>
              <a:cs typeface="Arial" panose="020B0604020202020204" pitchFamily="34" charset="0"/>
            </a:endParaRPr>
          </a:p>
          <a:p>
            <a:pPr algn="ctr">
              <a:defRPr/>
            </a:pPr>
            <a:r>
              <a:rPr lang="sq-AL" sz="2800" b="1" dirty="0">
                <a:ea typeface="Verdana" panose="020B0604030504040204" pitchFamily="34" charset="0"/>
                <a:cs typeface="Arial" panose="020B0604020202020204" pitchFamily="34" charset="0"/>
              </a:rPr>
              <a:t>Zgjidhja? </a:t>
            </a:r>
          </a:p>
          <a:p>
            <a:pPr algn="ctr">
              <a:defRPr/>
            </a:pPr>
            <a:endParaRPr lang="en-GB" altLang="en-US" sz="1200" dirty="0">
              <a:ea typeface="Verdana" panose="020B0604030504040204" pitchFamily="34" charset="0"/>
              <a:cs typeface="Arial" panose="020B0604020202020204" pitchFamily="34" charset="0"/>
            </a:endParaRPr>
          </a:p>
          <a:p>
            <a:pPr algn="ctr">
              <a:defRPr/>
            </a:pPr>
            <a:r>
              <a:rPr lang="sq-AL" sz="2800" dirty="0">
                <a:ea typeface="Verdana" panose="020B0604030504040204" pitchFamily="34" charset="0"/>
                <a:cs typeface="Arial" panose="020B0604020202020204" pitchFamily="34" charset="0"/>
              </a:rPr>
              <a:t>Kërkohet </a:t>
            </a:r>
            <a:r>
              <a:rPr lang="sq-AL" sz="2800" b="1" dirty="0">
                <a:ea typeface="Verdana" panose="020B0604030504040204" pitchFamily="34" charset="0"/>
                <a:cs typeface="Arial" panose="020B0604020202020204" pitchFamily="34" charset="0"/>
              </a:rPr>
              <a:t>ruajtja</a:t>
            </a:r>
            <a:r>
              <a:rPr lang="sq-AL" sz="2800" dirty="0">
                <a:ea typeface="Verdana" panose="020B0604030504040204" pitchFamily="34" charset="0"/>
                <a:cs typeface="Arial" panose="020B0604020202020204" pitchFamily="34" charset="0"/>
              </a:rPr>
              <a:t> e përshpejtuar e të dhënave kompjuterike</a:t>
            </a:r>
          </a:p>
          <a:p>
            <a:pPr algn="ctr">
              <a:defRPr/>
            </a:pPr>
            <a:endParaRPr lang="en-GB" altLang="en-US" sz="1100" dirty="0">
              <a:ea typeface="Verdana" panose="020B0604030504040204" pitchFamily="34" charset="0"/>
              <a:cs typeface="Arial" panose="020B0604020202020204" pitchFamily="34" charset="0"/>
            </a:endParaRPr>
          </a:p>
          <a:p>
            <a:pPr algn="ctr">
              <a:buNone/>
            </a:pPr>
            <a:r>
              <a:rPr lang="sq-AL" sz="2200" b="1" dirty="0"/>
              <a:t>Neni 29 – Ruajtja e përshpejtuar e të dhënave kompjuterike të ruajtura</a:t>
            </a:r>
          </a:p>
          <a:p>
            <a:pPr algn="ctr">
              <a:buNone/>
            </a:pPr>
            <a:endParaRPr lang="en-GB" sz="1200" b="1" dirty="0"/>
          </a:p>
          <a:p>
            <a:pPr algn="just">
              <a:buNone/>
            </a:pPr>
            <a:r>
              <a:rPr lang="sq-AL" sz="2200" dirty="0"/>
              <a:t>1 Një Palë mund t’i kërkojë një Pale tjetër të urdhërojë ose të sigurojë në ndonjë mënyrë tjetër</a:t>
            </a:r>
            <a:r>
              <a:rPr lang="sq-AL" sz="2200" b="1" dirty="0">
                <a:solidFill>
                  <a:srgbClr val="FF0000"/>
                </a:solidFill>
              </a:rPr>
              <a:t> ruajtjen e përshpejtuar të të dhënave </a:t>
            </a:r>
            <a:r>
              <a:rPr lang="sq-AL" sz="2200" dirty="0"/>
              <a:t>të regjistruara nëpërmjet një sistemi kompjuterik, të cilat ndodhen brenda territorit të Palës tjetër dhe </a:t>
            </a:r>
            <a:r>
              <a:rPr lang="sq-AL" sz="2200" b="1" dirty="0">
                <a:solidFill>
                  <a:srgbClr val="FF0000"/>
                </a:solidFill>
              </a:rPr>
              <a:t>në lidhje me të cilën Pala kërkuese ka për qëllim të bëjë një kërkesën </a:t>
            </a:r>
            <a:r>
              <a:rPr lang="sq-AL" sz="2200" dirty="0"/>
              <a:t>për ndihmë të ndërsjellë për të kërkuar hyrje të ngjashme, ngrirje, sigurim të ngjashëm ose zbulim të të dhënave.</a:t>
            </a:r>
          </a:p>
        </p:txBody>
      </p:sp>
    </p:spTree>
    <p:extLst>
      <p:ext uri="{BB962C8B-B14F-4D97-AF65-F5344CB8AC3E}">
        <p14:creationId xmlns:p14="http://schemas.microsoft.com/office/powerpoint/2010/main" xmlns=""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Pyetje anketimi</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14521</TotalTime>
  <Words>8889</Words>
  <Application>Microsoft Office PowerPoint</Application>
  <PresentationFormat>On-screen Show (4:3)</PresentationFormat>
  <Paragraphs>905</Paragraphs>
  <Slides>53</Slides>
  <Notes>49</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407</cp:revision>
  <dcterms:created xsi:type="dcterms:W3CDTF">2012-01-25T15:22:10Z</dcterms:created>
  <dcterms:modified xsi:type="dcterms:W3CDTF">2021-04-27T00:01:38Z</dcterms:modified>
</cp:coreProperties>
</file>